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2" r:id="rId1"/>
  </p:sldMasterIdLst>
  <p:sldIdLst>
    <p:sldId id="256" r:id="rId2"/>
    <p:sldId id="257" r:id="rId3"/>
    <p:sldId id="262" r:id="rId4"/>
    <p:sldId id="266" r:id="rId5"/>
    <p:sldId id="263" r:id="rId6"/>
    <p:sldId id="264" r:id="rId7"/>
    <p:sldId id="265" r:id="rId8"/>
    <p:sldId id="267" r:id="rId9"/>
    <p:sldId id="268" r:id="rId10"/>
    <p:sldId id="269" r:id="rId11"/>
    <p:sldId id="270" r:id="rId1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5346F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08" y="-34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5" name="Zaoblený obdélník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Zaoblený obdélník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Nadpis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cs-CZ" smtClean="0"/>
              <a:t>Klepnutím lze upravit styl předlohy nadpisů.</a:t>
            </a:r>
            <a:endParaRPr kumimoji="0" lang="en-US"/>
          </a:p>
        </p:txBody>
      </p:sp>
      <p:sp>
        <p:nvSpPr>
          <p:cNvPr id="20" name="Podnadpis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cs-CZ" smtClean="0"/>
              <a:t>Klepnutím lze upravit styl předlohy podnadpisů.</a:t>
            </a:r>
            <a:endParaRPr kumimoji="0" lang="en-US"/>
          </a:p>
        </p:txBody>
      </p:sp>
      <p:sp>
        <p:nvSpPr>
          <p:cNvPr id="19" name="Zástupný symbol pro datum 18"/>
          <p:cNvSpPr>
            <a:spLocks noGrp="1"/>
          </p:cNvSpPr>
          <p:nvPr>
            <p:ph type="dt" sz="half" idx="10"/>
          </p:nvPr>
        </p:nvSpPr>
        <p:spPr/>
        <p:txBody>
          <a:bodyPr/>
          <a:lstStyle>
            <a:extLst/>
          </a:lstStyle>
          <a:p>
            <a:fld id="{78261099-03BE-4A3B-B399-5979D2D5CE29}" type="datetimeFigureOut">
              <a:rPr lang="cs-CZ" smtClean="0"/>
              <a:pPr/>
              <a:t>8.12.2009</a:t>
            </a:fld>
            <a:endParaRPr lang="cs-CZ" dirty="0"/>
          </a:p>
        </p:txBody>
      </p:sp>
      <p:sp>
        <p:nvSpPr>
          <p:cNvPr id="8" name="Zástupný symbol pro zápatí 7"/>
          <p:cNvSpPr>
            <a:spLocks noGrp="1"/>
          </p:cNvSpPr>
          <p:nvPr>
            <p:ph type="ftr" sz="quarter" idx="11"/>
          </p:nvPr>
        </p:nvSpPr>
        <p:spPr/>
        <p:txBody>
          <a:bodyPr/>
          <a:lstStyle>
            <a:extLst/>
          </a:lstStyle>
          <a:p>
            <a:endParaRPr lang="cs-CZ" dirty="0"/>
          </a:p>
        </p:txBody>
      </p:sp>
      <p:sp>
        <p:nvSpPr>
          <p:cNvPr id="11" name="Zástupný symbol pro číslo snímku 10"/>
          <p:cNvSpPr>
            <a:spLocks noGrp="1"/>
          </p:cNvSpPr>
          <p:nvPr>
            <p:ph type="sldNum" sz="quarter" idx="12"/>
          </p:nvPr>
        </p:nvSpPr>
        <p:spPr/>
        <p:txBody>
          <a:bodyPr/>
          <a:lstStyle>
            <a:extLst/>
          </a:lstStyle>
          <a:p>
            <a:fld id="{B43F529E-D788-4EC1-B109-21CFF044DE50}" type="slidenum">
              <a:rPr lang="cs-CZ" smtClean="0"/>
              <a:pPr/>
              <a:t>‹#›</a:t>
            </a:fld>
            <a:endParaRPr lang="cs-CZ" dirty="0"/>
          </a:p>
        </p:txBody>
      </p:sp>
    </p:spTree>
  </p:cSld>
  <p:clrMapOvr>
    <a:masterClrMapping/>
  </p:clrMapOvr>
  <p:transition spd="med">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502920" y="4983480"/>
            <a:ext cx="8183880" cy="1051560"/>
          </a:xfrm>
        </p:spPr>
        <p:txBody>
          <a:bodyPr/>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502920" y="530352"/>
            <a:ext cx="8183880" cy="4187952"/>
          </a:xfrm>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78261099-03BE-4A3B-B399-5979D2D5CE29}" type="datetimeFigureOut">
              <a:rPr lang="cs-CZ" smtClean="0"/>
              <a:pPr/>
              <a:t>8.12.2009</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B43F529E-D788-4EC1-B109-21CFF044DE50}" type="slidenum">
              <a:rPr lang="cs-CZ" smtClean="0"/>
              <a:pPr/>
              <a:t>‹#›</a:t>
            </a:fld>
            <a:endParaRPr lang="cs-CZ" dirty="0"/>
          </a:p>
        </p:txBody>
      </p:sp>
    </p:spTree>
  </p:cSld>
  <p:clrMapOvr>
    <a:masterClrMapping/>
  </p:clrMapOvr>
  <p:transition spd="med">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533404"/>
            <a:ext cx="1981200" cy="5257799"/>
          </a:xfrm>
        </p:spPr>
        <p:txBody>
          <a:bodyPr vert="eaVert"/>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533400" y="533402"/>
            <a:ext cx="5943600" cy="5257801"/>
          </a:xfrm>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78261099-03BE-4A3B-B399-5979D2D5CE29}" type="datetimeFigureOut">
              <a:rPr lang="cs-CZ" smtClean="0"/>
              <a:pPr/>
              <a:t>8.12.2009</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B43F529E-D788-4EC1-B109-21CFF044DE50}" type="slidenum">
              <a:rPr lang="cs-CZ" smtClean="0"/>
              <a:pPr/>
              <a:t>‹#›</a:t>
            </a:fld>
            <a:endParaRPr lang="cs-CZ" dirty="0"/>
          </a:p>
        </p:txBody>
      </p:sp>
    </p:spTree>
  </p:cSld>
  <p:clrMapOvr>
    <a:masterClrMapping/>
  </p:clrMapOvr>
  <p:transition spd="med">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502920" y="4983480"/>
            <a:ext cx="8183880" cy="1051560"/>
          </a:xfrm>
        </p:spPr>
        <p:txBody>
          <a:bodyPr/>
          <a:lstStyle>
            <a:extLst/>
          </a:lstStyle>
          <a:p>
            <a:r>
              <a:rPr kumimoji="0" lang="cs-CZ" smtClean="0"/>
              <a:t>Klepnutím lze upravit styl předlohy nadpisů.</a:t>
            </a:r>
            <a:endParaRPr kumimoji="0" lang="en-US"/>
          </a:p>
        </p:txBody>
      </p:sp>
      <p:sp>
        <p:nvSpPr>
          <p:cNvPr id="3" name="Zástupný symbol pro obsah 2"/>
          <p:cNvSpPr>
            <a:spLocks noGrp="1"/>
          </p:cNvSpPr>
          <p:nvPr>
            <p:ph idx="1"/>
          </p:nvPr>
        </p:nvSpPr>
        <p:spPr>
          <a:xfrm>
            <a:off x="502920" y="530352"/>
            <a:ext cx="8183880" cy="4187952"/>
          </a:xfrm>
        </p:spPr>
        <p:txBody>
          <a:bodyPr/>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78261099-03BE-4A3B-B399-5979D2D5CE29}" type="datetimeFigureOut">
              <a:rPr lang="cs-CZ" smtClean="0"/>
              <a:pPr/>
              <a:t>8.12.2009</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B43F529E-D788-4EC1-B109-21CFF044DE50}" type="slidenum">
              <a:rPr lang="cs-CZ" smtClean="0"/>
              <a:pPr/>
              <a:t>‹#›</a:t>
            </a:fld>
            <a:endParaRPr lang="cs-CZ" dirty="0"/>
          </a:p>
        </p:txBody>
      </p:sp>
    </p:spTree>
  </p:cSld>
  <p:clrMapOvr>
    <a:masterClrMapping/>
  </p:clrMapOvr>
  <p:transition spd="med">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Zaoblený obdélník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Zaoblený obdélník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Nadpis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extLst/>
          </a:lstStyle>
          <a:p>
            <a:fld id="{78261099-03BE-4A3B-B399-5979D2D5CE29}" type="datetimeFigureOut">
              <a:rPr lang="cs-CZ" smtClean="0"/>
              <a:pPr/>
              <a:t>8.12.2009</a:t>
            </a:fld>
            <a:endParaRPr lang="cs-CZ" dirty="0"/>
          </a:p>
        </p:txBody>
      </p:sp>
      <p:sp>
        <p:nvSpPr>
          <p:cNvPr id="5" name="Zástupný symbol pro zápatí 4"/>
          <p:cNvSpPr>
            <a:spLocks noGrp="1"/>
          </p:cNvSpPr>
          <p:nvPr>
            <p:ph type="ftr" sz="quarter" idx="11"/>
          </p:nvPr>
        </p:nvSpPr>
        <p:spPr/>
        <p:txBody>
          <a:bodyPr/>
          <a:lstStyle>
            <a:extLst/>
          </a:lstStyle>
          <a:p>
            <a:endParaRPr lang="cs-CZ" dirty="0"/>
          </a:p>
        </p:txBody>
      </p:sp>
      <p:sp>
        <p:nvSpPr>
          <p:cNvPr id="6" name="Zástupný symbol pro číslo snímku 5"/>
          <p:cNvSpPr>
            <a:spLocks noGrp="1"/>
          </p:cNvSpPr>
          <p:nvPr>
            <p:ph type="sldNum" sz="quarter" idx="12"/>
          </p:nvPr>
        </p:nvSpPr>
        <p:spPr/>
        <p:txBody>
          <a:bodyPr/>
          <a:lstStyle>
            <a:extLst/>
          </a:lstStyle>
          <a:p>
            <a:fld id="{B43F529E-D788-4EC1-B109-21CFF044DE50}" type="slidenum">
              <a:rPr lang="cs-CZ" smtClean="0"/>
              <a:pPr/>
              <a:t>‹#›</a:t>
            </a:fld>
            <a:endParaRPr lang="cs-CZ" dirty="0"/>
          </a:p>
        </p:txBody>
      </p:sp>
    </p:spTree>
  </p:cSld>
  <p:clrMapOvr>
    <a:masterClrMapping/>
  </p:clrMapOvr>
  <p:transition spd="med">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fld id="{78261099-03BE-4A3B-B399-5979D2D5CE29}" type="datetimeFigureOut">
              <a:rPr lang="cs-CZ" smtClean="0"/>
              <a:pPr/>
              <a:t>8.12.2009</a:t>
            </a:fld>
            <a:endParaRPr lang="cs-CZ" dirty="0"/>
          </a:p>
        </p:txBody>
      </p:sp>
      <p:sp>
        <p:nvSpPr>
          <p:cNvPr id="6" name="Zástupný symbol pro zápatí 5"/>
          <p:cNvSpPr>
            <a:spLocks noGrp="1"/>
          </p:cNvSpPr>
          <p:nvPr>
            <p:ph type="ftr" sz="quarter" idx="11"/>
          </p:nvPr>
        </p:nvSpPr>
        <p:spPr/>
        <p:txBody>
          <a:bodyPr/>
          <a:lstStyle>
            <a:extLst/>
          </a:lstStyle>
          <a:p>
            <a:endParaRPr lang="cs-CZ" dirty="0"/>
          </a:p>
        </p:txBody>
      </p:sp>
      <p:sp>
        <p:nvSpPr>
          <p:cNvPr id="7" name="Zástupný symbol pro číslo snímku 6"/>
          <p:cNvSpPr>
            <a:spLocks noGrp="1"/>
          </p:cNvSpPr>
          <p:nvPr>
            <p:ph type="sldNum" sz="quarter" idx="12"/>
          </p:nvPr>
        </p:nvSpPr>
        <p:spPr/>
        <p:txBody>
          <a:bodyPr/>
          <a:lstStyle>
            <a:extLst/>
          </a:lstStyle>
          <a:p>
            <a:fld id="{B43F529E-D788-4EC1-B109-21CFF044DE50}" type="slidenum">
              <a:rPr lang="cs-CZ" smtClean="0"/>
              <a:pPr/>
              <a:t>‹#›</a:t>
            </a:fld>
            <a:endParaRPr lang="cs-CZ" dirty="0"/>
          </a:p>
        </p:txBody>
      </p:sp>
    </p:spTree>
  </p:cSld>
  <p:clrMapOvr>
    <a:masterClrMapping/>
  </p:clrMapOvr>
  <p:transition spd="med">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502920" y="4983480"/>
            <a:ext cx="8183880" cy="1051560"/>
          </a:xfrm>
        </p:spPr>
        <p:txBody>
          <a:bodyPr anchor="b"/>
          <a:lstStyle>
            <a:lvl1pPr>
              <a:defRPr b="1"/>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extLst/>
          </a:lstStyle>
          <a:p>
            <a:fld id="{78261099-03BE-4A3B-B399-5979D2D5CE29}" type="datetimeFigureOut">
              <a:rPr lang="cs-CZ" smtClean="0"/>
              <a:pPr/>
              <a:t>8.12.2009</a:t>
            </a:fld>
            <a:endParaRPr lang="cs-CZ" dirty="0"/>
          </a:p>
        </p:txBody>
      </p:sp>
      <p:sp>
        <p:nvSpPr>
          <p:cNvPr id="8" name="Zástupný symbol pro zápatí 7"/>
          <p:cNvSpPr>
            <a:spLocks noGrp="1"/>
          </p:cNvSpPr>
          <p:nvPr>
            <p:ph type="ftr" sz="quarter" idx="11"/>
          </p:nvPr>
        </p:nvSpPr>
        <p:spPr/>
        <p:txBody>
          <a:bodyPr/>
          <a:lstStyle>
            <a:extLst/>
          </a:lstStyle>
          <a:p>
            <a:endParaRPr lang="cs-CZ" dirty="0"/>
          </a:p>
        </p:txBody>
      </p:sp>
      <p:sp>
        <p:nvSpPr>
          <p:cNvPr id="9" name="Zástupný symbol pro číslo snímku 8"/>
          <p:cNvSpPr>
            <a:spLocks noGrp="1"/>
          </p:cNvSpPr>
          <p:nvPr>
            <p:ph type="sldNum" sz="quarter" idx="12"/>
          </p:nvPr>
        </p:nvSpPr>
        <p:spPr/>
        <p:txBody>
          <a:bodyPr/>
          <a:lstStyle>
            <a:extLst/>
          </a:lstStyle>
          <a:p>
            <a:fld id="{B43F529E-D788-4EC1-B109-21CFF044DE50}" type="slidenum">
              <a:rPr lang="cs-CZ" smtClean="0"/>
              <a:pPr/>
              <a:t>‹#›</a:t>
            </a:fld>
            <a:endParaRPr lang="cs-CZ" dirty="0"/>
          </a:p>
        </p:txBody>
      </p:sp>
    </p:spTree>
  </p:cSld>
  <p:clrMapOvr>
    <a:masterClrMapping/>
  </p:clrMapOvr>
  <p:transition spd="med">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extLst/>
          </a:lstStyle>
          <a:p>
            <a:fld id="{78261099-03BE-4A3B-B399-5979D2D5CE29}" type="datetimeFigureOut">
              <a:rPr lang="cs-CZ" smtClean="0"/>
              <a:pPr/>
              <a:t>8.12.2009</a:t>
            </a:fld>
            <a:endParaRPr lang="cs-CZ" dirty="0"/>
          </a:p>
        </p:txBody>
      </p:sp>
      <p:sp>
        <p:nvSpPr>
          <p:cNvPr id="4" name="Zástupný symbol pro zápatí 3"/>
          <p:cNvSpPr>
            <a:spLocks noGrp="1"/>
          </p:cNvSpPr>
          <p:nvPr>
            <p:ph type="ftr" sz="quarter" idx="11"/>
          </p:nvPr>
        </p:nvSpPr>
        <p:spPr/>
        <p:txBody>
          <a:bodyPr/>
          <a:lstStyle>
            <a:extLst/>
          </a:lstStyle>
          <a:p>
            <a:endParaRPr lang="cs-CZ" dirty="0"/>
          </a:p>
        </p:txBody>
      </p:sp>
      <p:sp>
        <p:nvSpPr>
          <p:cNvPr id="5" name="Zástupný symbol pro číslo snímku 4"/>
          <p:cNvSpPr>
            <a:spLocks noGrp="1"/>
          </p:cNvSpPr>
          <p:nvPr>
            <p:ph type="sldNum" sz="quarter" idx="12"/>
          </p:nvPr>
        </p:nvSpPr>
        <p:spPr/>
        <p:txBody>
          <a:bodyPr/>
          <a:lstStyle>
            <a:extLst/>
          </a:lstStyle>
          <a:p>
            <a:fld id="{B43F529E-D788-4EC1-B109-21CFF044DE50}" type="slidenum">
              <a:rPr lang="cs-CZ" smtClean="0"/>
              <a:pPr/>
              <a:t>‹#›</a:t>
            </a:fld>
            <a:endParaRPr lang="cs-CZ" dirty="0"/>
          </a:p>
        </p:txBody>
      </p:sp>
    </p:spTree>
  </p:cSld>
  <p:clrMapOvr>
    <a:masterClrMapping/>
  </p:clrMapOvr>
  <p:transition spd="med">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7" name="Zaoblený obdélník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Zástupný symbol pro datum 1"/>
          <p:cNvSpPr>
            <a:spLocks noGrp="1"/>
          </p:cNvSpPr>
          <p:nvPr>
            <p:ph type="dt" sz="half" idx="10"/>
          </p:nvPr>
        </p:nvSpPr>
        <p:spPr/>
        <p:txBody>
          <a:bodyPr/>
          <a:lstStyle>
            <a:extLst/>
          </a:lstStyle>
          <a:p>
            <a:fld id="{78261099-03BE-4A3B-B399-5979D2D5CE29}" type="datetimeFigureOut">
              <a:rPr lang="cs-CZ" smtClean="0"/>
              <a:pPr/>
              <a:t>8.12.2009</a:t>
            </a:fld>
            <a:endParaRPr lang="cs-CZ" dirty="0"/>
          </a:p>
        </p:txBody>
      </p:sp>
      <p:sp>
        <p:nvSpPr>
          <p:cNvPr id="3" name="Zástupný symbol pro zápatí 2"/>
          <p:cNvSpPr>
            <a:spLocks noGrp="1"/>
          </p:cNvSpPr>
          <p:nvPr>
            <p:ph type="ftr" sz="quarter" idx="11"/>
          </p:nvPr>
        </p:nvSpPr>
        <p:spPr/>
        <p:txBody>
          <a:bodyPr/>
          <a:lstStyle>
            <a:extLst/>
          </a:lstStyle>
          <a:p>
            <a:endParaRPr lang="cs-CZ" dirty="0"/>
          </a:p>
        </p:txBody>
      </p:sp>
      <p:sp>
        <p:nvSpPr>
          <p:cNvPr id="4" name="Zástupný symbol pro číslo snímku 3"/>
          <p:cNvSpPr>
            <a:spLocks noGrp="1"/>
          </p:cNvSpPr>
          <p:nvPr>
            <p:ph type="sldNum" sz="quarter" idx="12"/>
          </p:nvPr>
        </p:nvSpPr>
        <p:spPr/>
        <p:txBody>
          <a:bodyPr/>
          <a:lstStyle>
            <a:extLst/>
          </a:lstStyle>
          <a:p>
            <a:fld id="{B43F529E-D788-4EC1-B109-21CFF044DE50}" type="slidenum">
              <a:rPr lang="cs-CZ" smtClean="0"/>
              <a:pPr/>
              <a:t>‹#›</a:t>
            </a:fld>
            <a:endParaRPr lang="cs-CZ" dirty="0"/>
          </a:p>
        </p:txBody>
      </p:sp>
    </p:spTree>
  </p:cSld>
  <p:clrMapOvr>
    <a:masterClrMapping/>
  </p:clrMapOvr>
  <p:transition spd="med">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fld id="{78261099-03BE-4A3B-B399-5979D2D5CE29}" type="datetimeFigureOut">
              <a:rPr lang="cs-CZ" smtClean="0"/>
              <a:pPr/>
              <a:t>8.12.2009</a:t>
            </a:fld>
            <a:endParaRPr lang="cs-CZ" dirty="0"/>
          </a:p>
        </p:txBody>
      </p:sp>
      <p:sp>
        <p:nvSpPr>
          <p:cNvPr id="6" name="Zástupný symbol pro zápatí 5"/>
          <p:cNvSpPr>
            <a:spLocks noGrp="1"/>
          </p:cNvSpPr>
          <p:nvPr>
            <p:ph type="ftr" sz="quarter" idx="11"/>
          </p:nvPr>
        </p:nvSpPr>
        <p:spPr/>
        <p:txBody>
          <a:bodyPr/>
          <a:lstStyle>
            <a:extLst/>
          </a:lstStyle>
          <a:p>
            <a:endParaRPr lang="cs-CZ" dirty="0"/>
          </a:p>
        </p:txBody>
      </p:sp>
      <p:sp>
        <p:nvSpPr>
          <p:cNvPr id="7" name="Zástupný symbol pro číslo snímku 6"/>
          <p:cNvSpPr>
            <a:spLocks noGrp="1"/>
          </p:cNvSpPr>
          <p:nvPr>
            <p:ph type="sldNum" sz="quarter" idx="12"/>
          </p:nvPr>
        </p:nvSpPr>
        <p:spPr/>
        <p:txBody>
          <a:bodyPr/>
          <a:lstStyle>
            <a:extLst/>
          </a:lstStyle>
          <a:p>
            <a:fld id="{B43F529E-D788-4EC1-B109-21CFF044DE50}" type="slidenum">
              <a:rPr lang="cs-CZ" smtClean="0"/>
              <a:pPr/>
              <a:t>‹#›</a:t>
            </a:fld>
            <a:endParaRPr lang="cs-CZ" dirty="0"/>
          </a:p>
        </p:txBody>
      </p:sp>
    </p:spTree>
  </p:cSld>
  <p:clrMapOvr>
    <a:masterClrMapping/>
  </p:clrMapOvr>
  <p:transition spd="med">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Zaoblený obdélník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Obdélník s jedním zakulaceným rohem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Nadpis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cs-CZ" smtClean="0"/>
              <a:t>Klepnutím lze upravit styl předlohy nadpisů.</a:t>
            </a:r>
            <a:endParaRPr kumimoji="0" lang="en-US"/>
          </a:p>
        </p:txBody>
      </p:sp>
      <p:sp>
        <p:nvSpPr>
          <p:cNvPr id="4" name="Zástupný symbol pro text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fld id="{78261099-03BE-4A3B-B399-5979D2D5CE29}" type="datetimeFigureOut">
              <a:rPr lang="cs-CZ" smtClean="0"/>
              <a:pPr/>
              <a:t>8.12.2009</a:t>
            </a:fld>
            <a:endParaRPr lang="cs-CZ" dirty="0"/>
          </a:p>
        </p:txBody>
      </p:sp>
      <p:sp>
        <p:nvSpPr>
          <p:cNvPr id="6" name="Zástupný symbol pro zápatí 5"/>
          <p:cNvSpPr>
            <a:spLocks noGrp="1"/>
          </p:cNvSpPr>
          <p:nvPr>
            <p:ph type="ftr" sz="quarter" idx="11"/>
          </p:nvPr>
        </p:nvSpPr>
        <p:spPr/>
        <p:txBody>
          <a:bodyPr/>
          <a:lstStyle>
            <a:extLst/>
          </a:lstStyle>
          <a:p>
            <a:endParaRPr lang="cs-CZ" dirty="0"/>
          </a:p>
        </p:txBody>
      </p:sp>
      <p:sp>
        <p:nvSpPr>
          <p:cNvPr id="7" name="Zástupný symbol pro číslo snímku 6"/>
          <p:cNvSpPr>
            <a:spLocks noGrp="1"/>
          </p:cNvSpPr>
          <p:nvPr>
            <p:ph type="sldNum" sz="quarter" idx="12"/>
          </p:nvPr>
        </p:nvSpPr>
        <p:spPr/>
        <p:txBody>
          <a:bodyPr/>
          <a:lstStyle>
            <a:extLst/>
          </a:lstStyle>
          <a:p>
            <a:fld id="{B43F529E-D788-4EC1-B109-21CFF044DE50}" type="slidenum">
              <a:rPr lang="cs-CZ" smtClean="0"/>
              <a:pPr/>
              <a:t>‹#›</a:t>
            </a:fld>
            <a:endParaRPr lang="cs-CZ" dirty="0"/>
          </a:p>
        </p:txBody>
      </p:sp>
      <p:sp>
        <p:nvSpPr>
          <p:cNvPr id="3" name="Zástupný symbol pro obrázek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cs-CZ" dirty="0" smtClean="0"/>
              <a:t>Klepnutím na ikonu přidáte obrázek.</a:t>
            </a:r>
            <a:endParaRPr kumimoji="0" lang="en-US" dirty="0"/>
          </a:p>
        </p:txBody>
      </p:sp>
    </p:spTree>
  </p:cSld>
  <p:clrMapOvr>
    <a:masterClrMapping/>
  </p:clrMapOvr>
  <p:transition spd="med">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Zaoblený obdélník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Zaoblený obdélník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3" name="Zástupný symbol pro nadpis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cs-CZ" smtClean="0"/>
              <a:t>Klepnutím lze upravit styl předlohy nadpisů.</a:t>
            </a:r>
            <a:endParaRPr kumimoji="0" lang="en-US"/>
          </a:p>
        </p:txBody>
      </p:sp>
      <p:sp>
        <p:nvSpPr>
          <p:cNvPr id="4" name="Zástupný symbol pro text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25" name="Zástupný symbol pro datum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8261099-03BE-4A3B-B399-5979D2D5CE29}" type="datetimeFigureOut">
              <a:rPr lang="cs-CZ" smtClean="0"/>
              <a:pPr/>
              <a:t>8.12.2009</a:t>
            </a:fld>
            <a:endParaRPr lang="cs-CZ" dirty="0"/>
          </a:p>
        </p:txBody>
      </p:sp>
      <p:sp>
        <p:nvSpPr>
          <p:cNvPr id="18" name="Zástupný symbol pro zápatí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cs-CZ" dirty="0"/>
          </a:p>
        </p:txBody>
      </p:sp>
      <p:sp>
        <p:nvSpPr>
          <p:cNvPr id="5" name="Zástupný symbol pro číslo snímku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43F529E-D788-4EC1-B109-21CFF044DE5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157" r:id="rId5"/>
    <p:sldLayoutId id="2147484158" r:id="rId6"/>
    <p:sldLayoutId id="2147484159" r:id="rId7"/>
    <p:sldLayoutId id="2147484160" r:id="rId8"/>
    <p:sldLayoutId id="2147484161" r:id="rId9"/>
    <p:sldLayoutId id="2147484162" r:id="rId10"/>
    <p:sldLayoutId id="2147484163" r:id="rId11"/>
  </p:sldLayoutIdLst>
  <p:transition spd="med">
    <p:dissolve/>
  </p:transition>
  <p:timing>
    <p:tnLst>
      <p:par>
        <p:cTn id="1" dur="indefinite" restart="never" nodeType="tmRoot"/>
      </p:par>
    </p:tnLst>
  </p:timing>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 Id="rId4" Type="http://schemas.openxmlformats.org/officeDocument/2006/relationships/image" Target="../media/image4.wmf"/></Relationships>
</file>

<file path=ppt/slides/_rels/slide10.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Autofit/>
          </a:bodyPr>
          <a:lstStyle/>
          <a:p>
            <a:r>
              <a:rPr lang="cs-CZ" sz="8000" b="1" i="1" u="sng" dirty="0" smtClean="0"/>
              <a:t>Vánoční prezentace</a:t>
            </a:r>
            <a:endParaRPr lang="cs-CZ" sz="8000" b="1" i="1" u="sng" dirty="0"/>
          </a:p>
        </p:txBody>
      </p:sp>
      <p:sp>
        <p:nvSpPr>
          <p:cNvPr id="3" name="Podnadpis 2"/>
          <p:cNvSpPr>
            <a:spLocks noGrp="1"/>
          </p:cNvSpPr>
          <p:nvPr>
            <p:ph type="subTitle" idx="1"/>
          </p:nvPr>
        </p:nvSpPr>
        <p:spPr/>
        <p:txBody>
          <a:bodyPr>
            <a:normAutofit/>
          </a:bodyPr>
          <a:lstStyle/>
          <a:p>
            <a:r>
              <a:rPr lang="cs-CZ" sz="4400" dirty="0" smtClean="0"/>
              <a:t>Honza Pospíšil</a:t>
            </a:r>
            <a:endParaRPr lang="cs-CZ" sz="4400" dirty="0"/>
          </a:p>
        </p:txBody>
      </p:sp>
      <p:pic>
        <p:nvPicPr>
          <p:cNvPr id="8" name="Picture 3" descr="C:\Documents and Settings\Pc\Local Settings\Temporary Internet Files\Content.IE5\TJE2DSOD\MC900343265[1].wmf"/>
          <p:cNvPicPr>
            <a:picLocks noChangeAspect="1" noChangeArrowheads="1"/>
          </p:cNvPicPr>
          <p:nvPr/>
        </p:nvPicPr>
        <p:blipFill>
          <a:blip r:embed="rId2" cstate="print"/>
          <a:srcRect/>
          <a:stretch>
            <a:fillRect/>
          </a:stretch>
        </p:blipFill>
        <p:spPr bwMode="auto">
          <a:xfrm>
            <a:off x="642910" y="4357694"/>
            <a:ext cx="1857388" cy="1942391"/>
          </a:xfrm>
          <a:prstGeom prst="rect">
            <a:avLst/>
          </a:prstGeom>
          <a:noFill/>
        </p:spPr>
      </p:pic>
      <p:pic>
        <p:nvPicPr>
          <p:cNvPr id="10" name="Picture 3" descr="C:\Documents and Settings\Pc\Local Settings\Temporary Internet Files\Content.IE5\TJE2DSOD\MC900343265[1].wmf"/>
          <p:cNvPicPr>
            <a:picLocks noChangeAspect="1" noChangeArrowheads="1"/>
          </p:cNvPicPr>
          <p:nvPr/>
        </p:nvPicPr>
        <p:blipFill>
          <a:blip r:embed="rId2" cstate="print"/>
          <a:srcRect/>
          <a:stretch>
            <a:fillRect/>
          </a:stretch>
        </p:blipFill>
        <p:spPr bwMode="auto">
          <a:xfrm>
            <a:off x="6500826" y="4429132"/>
            <a:ext cx="1857388" cy="1942391"/>
          </a:xfrm>
          <a:prstGeom prst="rect">
            <a:avLst/>
          </a:prstGeom>
          <a:noFill/>
        </p:spPr>
      </p:pic>
      <p:pic>
        <p:nvPicPr>
          <p:cNvPr id="10241" name="Picture 1" descr="C:\Documents and Settings\Pc\Local Settings\Temporary Internet Files\Content.IE5\ROOYC96B\MC900410631[1].wmf"/>
          <p:cNvPicPr>
            <a:picLocks noChangeAspect="1" noChangeArrowheads="1"/>
          </p:cNvPicPr>
          <p:nvPr/>
        </p:nvPicPr>
        <p:blipFill>
          <a:blip r:embed="rId3" cstate="print"/>
          <a:srcRect/>
          <a:stretch>
            <a:fillRect/>
          </a:stretch>
        </p:blipFill>
        <p:spPr bwMode="auto">
          <a:xfrm>
            <a:off x="7429520" y="428604"/>
            <a:ext cx="857256" cy="946883"/>
          </a:xfrm>
          <a:prstGeom prst="rect">
            <a:avLst/>
          </a:prstGeom>
          <a:noFill/>
        </p:spPr>
      </p:pic>
      <p:pic>
        <p:nvPicPr>
          <p:cNvPr id="1028" name="Picture 4" descr="C:\Documents and Settings\Pc\Local Settings\Temporary Internet Files\Content.IE5\R6396BT1\MC900346459[1].wmf"/>
          <p:cNvPicPr>
            <a:picLocks noChangeAspect="1" noChangeArrowheads="1"/>
          </p:cNvPicPr>
          <p:nvPr/>
        </p:nvPicPr>
        <p:blipFill>
          <a:blip r:embed="rId4" cstate="print"/>
          <a:srcRect/>
          <a:stretch>
            <a:fillRect/>
          </a:stretch>
        </p:blipFill>
        <p:spPr bwMode="auto">
          <a:xfrm>
            <a:off x="642910" y="428604"/>
            <a:ext cx="1922069" cy="1778508"/>
          </a:xfrm>
          <a:prstGeom prst="rect">
            <a:avLst/>
          </a:prstGeom>
          <a:noFill/>
        </p:spPr>
      </p:pic>
      <p:pic>
        <p:nvPicPr>
          <p:cNvPr id="15" name="Picture 4" descr="C:\Documents and Settings\Pc\Local Settings\Temporary Internet Files\Content.IE5\R6396BT1\MC900346459[1].wmf"/>
          <p:cNvPicPr>
            <a:picLocks noChangeAspect="1" noChangeArrowheads="1"/>
          </p:cNvPicPr>
          <p:nvPr/>
        </p:nvPicPr>
        <p:blipFill>
          <a:blip r:embed="rId4" cstate="print"/>
          <a:srcRect/>
          <a:stretch>
            <a:fillRect/>
          </a:stretch>
        </p:blipFill>
        <p:spPr bwMode="auto">
          <a:xfrm>
            <a:off x="3929058" y="4286256"/>
            <a:ext cx="1922069" cy="1778508"/>
          </a:xfrm>
          <a:prstGeom prst="rect">
            <a:avLst/>
          </a:prstGeom>
          <a:noFill/>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nodeType="clickEffect">
                                  <p:stCondLst>
                                    <p:cond delay="0"/>
                                  </p:stCondLst>
                                  <p:childTnLst>
                                    <p:animRot by="21600000">
                                      <p:cBhvr>
                                        <p:cTn id="12" dur="2000" fill="hold"/>
                                        <p:tgtEl>
                                          <p:spTgt spid="3">
                                            <p:txEl>
                                              <p:pRg st="0" end="0"/>
                                            </p:txEl>
                                          </p:spTgt>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8" presetClass="emph" presetSubtype="0" fill="hold" nodeType="clickEffect">
                                  <p:stCondLst>
                                    <p:cond delay="0"/>
                                  </p:stCondLst>
                                  <p:childTnLst>
                                    <p:animRot by="21600000">
                                      <p:cBhvr>
                                        <p:cTn id="16" dur="2000" fill="hold"/>
                                        <p:tgtEl>
                                          <p:spTgt spid="8"/>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8" presetClass="emph" presetSubtype="0" fill="hold" nodeType="clickEffect">
                                  <p:stCondLst>
                                    <p:cond delay="0"/>
                                  </p:stCondLst>
                                  <p:childTnLst>
                                    <p:animRot by="21600000">
                                      <p:cBhvr>
                                        <p:cTn id="20" dur="2000" fill="hold"/>
                                        <p:tgtEl>
                                          <p:spTgt spid="10"/>
                                        </p:tgtEl>
                                        <p:attrNameLst>
                                          <p:attrName>r</p:attrName>
                                        </p:attrNameLst>
                                      </p:cBhvr>
                                    </p:animRot>
                                  </p:childTnLst>
                                </p:cTn>
                              </p:par>
                            </p:childTnLst>
                          </p:cTn>
                        </p:par>
                      </p:childTnLst>
                    </p:cTn>
                  </p:par>
                  <p:par>
                    <p:cTn id="21" fill="hold">
                      <p:stCondLst>
                        <p:cond delay="indefinite"/>
                      </p:stCondLst>
                      <p:childTnLst>
                        <p:par>
                          <p:cTn id="22" fill="hold">
                            <p:stCondLst>
                              <p:cond delay="0"/>
                            </p:stCondLst>
                            <p:childTnLst>
                              <p:par>
                                <p:cTn id="23" presetID="0" presetClass="path" presetSubtype="0" accel="50000" decel="50000" fill="hold" nodeType="clickEffect">
                                  <p:stCondLst>
                                    <p:cond delay="0"/>
                                  </p:stCondLst>
                                  <p:childTnLst>
                                    <p:animMotion origin="layout" path="M 1.38889E-6 7.40056E-8 C 0.004 -0.00185 0.02205 -0.00162 0.02379 -0.00185 C 0.02518 -0.00324 0.02657 -0.00486 0.02813 -0.00578 C 0.03073 -0.0074 0.03646 -0.00948 0.03646 -0.00948 C 0.04341 -0.01827 0.05243 -0.02475 0.06042 -0.03192 C 0.06667 -0.03747 0.06927 -0.04903 0.07448 -0.05643 C 0.07188 -0.04602 0.07483 -0.05504 0.06893 -0.0451 C 0.06129 -0.03238 0.06285 -0.02775 0.0507 -0.02451 C 0.04618 -0.0185 0.03403 -0.00139 0.02813 7.40056E-8 C 0.02118 0.00162 0.01407 0.00116 0.00695 0.00185 C -0.01076 -0.00023 -0.02743 -0.00578 -0.04237 -0.01873 C -0.04584 -0.02174 -0.04896 -0.02683 -0.05225 -0.03006 C -0.05487 -0.03261 -0.06059 -0.03747 -0.06059 -0.03747 C -0.06216 -0.04047 -0.0691 -0.05111 -0.05642 -0.0414 C -0.05313 -0.03885 -0.054 -0.03353 -0.05225 -0.03006 C -0.04913 -0.02336 -0.04185 -0.02105 -0.03663 -0.01873 C -0.03386 -0.01619 -0.03142 -0.01272 -0.0283 -0.01133 C -0.02552 -0.01018 -0.01979 -0.00763 -0.01979 -0.00763 C -0.01493 -0.00069 -0.0184 -0.00439 -0.0085 7.40056E-8 C -0.00712 0.00069 -0.00434 0.00185 -0.00434 0.00185 C 0.00782 0.00116 0.02014 0.00254 0.0323 7.40056E-8 C 0.03577 -0.00069 0.04618 -0.01203 0.0507 -0.01503 C 0.05591 -0.02197 0.06233 -0.02683 0.06754 -0.03377 C 0.07032 -0.04117 0.07171 -0.04348 0.07171 -0.0525 C 0.07171 -0.05574 0.07136 -0.04602 0.07032 -0.04325 C 0.06771 -0.03562 0.06181 -0.02706 0.05625 -0.02266 C 0.05157 -0.01896 0.04306 -0.01827 0.03802 -0.01688 C 0.03542 -0.01619 0.03073 -0.01318 0.02813 -0.01318 C 0.02674 -0.01318 0.03091 -0.01457 0.0323 -0.01503 C 0.03507 -0.01596 0.03802 -0.01619 0.0408 -0.01688 C 0.05886 -0.02498 0.04393 -0.01526 0.03941 -0.01133 C 0.0382 -0.01041 0.03768 -0.00856 0.03646 -0.00763 C 0.03108 -0.00347 0.02257 -0.00301 0.01684 -0.00185 C -0.01198 -0.00347 -0.0099 -0.00046 -0.02692 -0.00763 C -0.03508 -0.0148 -0.04253 -0.0229 -0.05087 -0.03006 C -0.05364 -0.03238 -0.05555 -0.03631 -0.05781 -0.03955 C -0.0592 -0.0414 -0.06199 -0.0451 -0.06199 -0.0451 C -0.06112 -0.04325 -0.06042 -0.04117 -0.0592 -0.03955 C -0.05798 -0.03793 -0.05591 -0.0377 -0.05503 -0.03562 C -0.05382 -0.03284 -0.05452 -0.02937 -0.05364 -0.02636 C -0.05243 -0.02197 -0.05035 -0.01989 -0.04792 -0.01688 C -0.0474 -0.01503 -0.04792 -0.01179 -0.04652 -0.01133 C -0.04115 -0.00925 -0.03525 -0.01064 -0.02968 -0.00948 C -0.01961 -0.00717 -0.01059 7.40056E-8 1.38889E-6 7.40056E-8 Z " pathEditMode="relative" ptsTypes="ffffffffffffffffffffffffffffffffffffffffffff">
                                      <p:cBhvr>
                                        <p:cTn id="24" dur="2000" fill="hold"/>
                                        <p:tgtEl>
                                          <p:spTgt spid="10241"/>
                                        </p:tgtEl>
                                        <p:attrNameLst>
                                          <p:attrName>ppt_x</p:attrName>
                                          <p:attrName>ppt_y</p:attrName>
                                        </p:attrNameLst>
                                      </p:cBhvr>
                                    </p:animMotion>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checkerboard(across)">
                                      <p:cBhvr>
                                        <p:cTn id="29" dur="5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8" presetClass="entr" presetSubtype="16" fill="hold" nodeType="clickEffect">
                                  <p:stCondLst>
                                    <p:cond delay="0"/>
                                  </p:stCondLst>
                                  <p:childTnLst>
                                    <p:set>
                                      <p:cBhvr>
                                        <p:cTn id="33" dur="1" fill="hold">
                                          <p:stCondLst>
                                            <p:cond delay="0"/>
                                          </p:stCondLst>
                                        </p:cTn>
                                        <p:tgtEl>
                                          <p:spTgt spid="1028"/>
                                        </p:tgtEl>
                                        <p:attrNameLst>
                                          <p:attrName>style.visibility</p:attrName>
                                        </p:attrNameLst>
                                      </p:cBhvr>
                                      <p:to>
                                        <p:strVal val="visible"/>
                                      </p:to>
                                    </p:set>
                                    <p:animEffect transition="in" filter="diamond(in)">
                                      <p:cBhvr>
                                        <p:cTn id="34" dur="2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8800" i="1" u="sng" dirty="0" smtClean="0"/>
              <a:t>Půst</a:t>
            </a:r>
            <a:endParaRPr lang="cs-CZ" sz="8800" i="1" u="sng" dirty="0"/>
          </a:p>
        </p:txBody>
      </p:sp>
      <p:sp>
        <p:nvSpPr>
          <p:cNvPr id="3" name="Zástupný symbol pro obsah 2"/>
          <p:cNvSpPr>
            <a:spLocks noGrp="1"/>
          </p:cNvSpPr>
          <p:nvPr>
            <p:ph idx="1"/>
          </p:nvPr>
        </p:nvSpPr>
        <p:spPr/>
        <p:txBody>
          <a:bodyPr/>
          <a:lstStyle/>
          <a:p>
            <a:endParaRPr lang="cs-CZ"/>
          </a:p>
        </p:txBody>
      </p:sp>
      <p:sp>
        <p:nvSpPr>
          <p:cNvPr id="4" name="Obdélník 3"/>
          <p:cNvSpPr/>
          <p:nvPr/>
        </p:nvSpPr>
        <p:spPr>
          <a:xfrm>
            <a:off x="928662" y="785794"/>
            <a:ext cx="4572000" cy="3416320"/>
          </a:xfrm>
          <a:prstGeom prst="rect">
            <a:avLst/>
          </a:prstGeom>
        </p:spPr>
        <p:txBody>
          <a:bodyPr>
            <a:spAutoFit/>
          </a:bodyPr>
          <a:lstStyle/>
          <a:p>
            <a:r>
              <a:rPr lang="cs-CZ" sz="2400" dirty="0" smtClean="0"/>
              <a:t>Na Štědrý den se zachovává až do večera přísný půst. Dětem, které se nemohou dočkat, se slibuje, že vydrží-li nejíst, uvidí zlaté prasátko.</a:t>
            </a:r>
            <a:br>
              <a:rPr lang="cs-CZ" sz="2400" dirty="0" smtClean="0"/>
            </a:br>
            <a:r>
              <a:rPr lang="cs-CZ" sz="2400" dirty="0" smtClean="0"/>
              <a:t>Ke společné večeři se zasedá, když vyjde první hvězda.</a:t>
            </a:r>
            <a:endParaRPr lang="cs-CZ" sz="2400" dirty="0"/>
          </a:p>
        </p:txBody>
      </p:sp>
      <p:pic>
        <p:nvPicPr>
          <p:cNvPr id="5124" name="Picture 4" descr="C:\Documents and Settings\Pc\Local Settings\Temporary Internet Files\Content.IE5\F99ZV418\MC900423533[1].wmf"/>
          <p:cNvPicPr>
            <a:picLocks noChangeAspect="1" noChangeArrowheads="1"/>
          </p:cNvPicPr>
          <p:nvPr/>
        </p:nvPicPr>
        <p:blipFill>
          <a:blip r:embed="rId2" cstate="print"/>
          <a:srcRect/>
          <a:stretch>
            <a:fillRect/>
          </a:stretch>
        </p:blipFill>
        <p:spPr bwMode="auto">
          <a:xfrm>
            <a:off x="6429388" y="2071678"/>
            <a:ext cx="1827886" cy="1459382"/>
          </a:xfrm>
          <a:prstGeom prst="rect">
            <a:avLst/>
          </a:prstGeom>
          <a:noFill/>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amond(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124"/>
                                        </p:tgtEl>
                                        <p:attrNameLst>
                                          <p:attrName>style.visibility</p:attrName>
                                        </p:attrNameLst>
                                      </p:cBhvr>
                                      <p:to>
                                        <p:strVal val="visible"/>
                                      </p:to>
                                    </p:set>
                                    <p:animEffect transition="in" filter="blinds(horizontal)">
                                      <p:cBhvr>
                                        <p:cTn id="17" dur="5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0034" y="4714884"/>
            <a:ext cx="2500330" cy="1051560"/>
          </a:xfrm>
        </p:spPr>
        <p:txBody>
          <a:bodyPr/>
          <a:lstStyle/>
          <a:p>
            <a:r>
              <a:rPr lang="cs-CZ" i="1" u="sng" dirty="0" smtClean="0">
                <a:solidFill>
                  <a:srgbClr val="0000CC"/>
                </a:solidFill>
              </a:rPr>
              <a:t>Konec</a:t>
            </a:r>
            <a:endParaRPr lang="cs-CZ" i="1" u="sng" dirty="0">
              <a:solidFill>
                <a:srgbClr val="0000CC"/>
              </a:solidFill>
            </a:endParaRPr>
          </a:p>
        </p:txBody>
      </p:sp>
      <p:sp>
        <p:nvSpPr>
          <p:cNvPr id="3" name="Zástupný symbol pro obsah 2"/>
          <p:cNvSpPr>
            <a:spLocks noGrp="1"/>
          </p:cNvSpPr>
          <p:nvPr>
            <p:ph idx="1"/>
          </p:nvPr>
        </p:nvSpPr>
        <p:spPr/>
        <p:txBody>
          <a:bodyPr/>
          <a:lstStyle/>
          <a:p>
            <a:r>
              <a:rPr lang="cs-CZ" dirty="0" smtClean="0"/>
              <a:t> </a:t>
            </a:r>
            <a:r>
              <a:rPr lang="cs-CZ" sz="6000" b="1" i="1" u="sng" dirty="0" smtClean="0">
                <a:solidFill>
                  <a:srgbClr val="0000CC"/>
                </a:solidFill>
              </a:rPr>
              <a:t>Snad  jste se něco z toho naučili a děkuji za pozornost</a:t>
            </a:r>
            <a:r>
              <a:rPr lang="cs-CZ" dirty="0" smtClean="0"/>
              <a:t>.                                  </a:t>
            </a:r>
            <a:endParaRPr lang="cs-CZ" dirty="0"/>
          </a:p>
        </p:txBody>
      </p:sp>
    </p:spTree>
  </p:cSld>
  <p:clrMapOvr>
    <a:masterClrMapping/>
  </p:clrMapOvr>
  <p:transition spd="med">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style>
          <a:lnRef idx="2">
            <a:schemeClr val="dk1"/>
          </a:lnRef>
          <a:fillRef idx="1">
            <a:schemeClr val="lt1"/>
          </a:fillRef>
          <a:effectRef idx="0">
            <a:schemeClr val="dk1"/>
          </a:effectRef>
          <a:fontRef idx="minor">
            <a:schemeClr val="dk1"/>
          </a:fontRef>
        </p:style>
        <p:txBody>
          <a:bodyPr>
            <a:noAutofit/>
          </a:bodyPr>
          <a:lstStyle/>
          <a:p>
            <a:r>
              <a:rPr lang="cs-CZ" sz="8800" b="1" i="1" u="sng" dirty="0" smtClean="0">
                <a:ln w="12700">
                  <a:solidFill>
                    <a:schemeClr val="tx2">
                      <a:satMod val="155000"/>
                    </a:schemeClr>
                  </a:solidFill>
                  <a:prstDash val="solid"/>
                </a:ln>
                <a:solidFill>
                  <a:schemeClr val="bg2">
                    <a:tint val="85000"/>
                    <a:satMod val="155000"/>
                  </a:schemeClr>
                </a:solidFill>
                <a:effectLst/>
              </a:rPr>
              <a:t>Lití olova</a:t>
            </a:r>
            <a:endParaRPr lang="cs-CZ" sz="8800" b="1" i="1" u="sng" dirty="0">
              <a:ln w="12700">
                <a:solidFill>
                  <a:schemeClr val="tx2">
                    <a:satMod val="155000"/>
                  </a:schemeClr>
                </a:solidFill>
                <a:prstDash val="solid"/>
              </a:ln>
              <a:solidFill>
                <a:schemeClr val="bg2">
                  <a:tint val="85000"/>
                  <a:satMod val="155000"/>
                </a:schemeClr>
              </a:solidFill>
              <a:effectLst/>
            </a:endParaRPr>
          </a:p>
        </p:txBody>
      </p:sp>
      <p:sp>
        <p:nvSpPr>
          <p:cNvPr id="3" name="Zástupný symbol pro obsah 2"/>
          <p:cNvSpPr>
            <a:spLocks noGrp="1"/>
          </p:cNvSpPr>
          <p:nvPr>
            <p:ph idx="1"/>
          </p:nvPr>
        </p:nvSpPr>
        <p:spPr/>
        <p:txBody>
          <a:bodyPr/>
          <a:lstStyle/>
          <a:p>
            <a:r>
              <a:rPr lang="cs-CZ" dirty="0"/>
              <a:t>Nad plamenem se roztaví kousek olova a pak se najednou vylije do vody. Podle tvaru, který tímto litím každému vznikne, se usuzuje co </a:t>
            </a:r>
            <a:r>
              <a:rPr lang="cs-CZ" dirty="0" smtClean="0"/>
              <a:t>koho čeká.                                                                                            </a:t>
            </a:r>
            <a:endParaRPr lang="cs-CZ" dirty="0"/>
          </a:p>
        </p:txBody>
      </p:sp>
      <p:pic>
        <p:nvPicPr>
          <p:cNvPr id="9220" name="Picture 4" descr="http://www.zbynekmlcoch.cz/info/images/stories/texty/liti_olova_vyznam_tvaru.gif"/>
          <p:cNvPicPr>
            <a:picLocks noChangeAspect="1" noChangeArrowheads="1"/>
          </p:cNvPicPr>
          <p:nvPr/>
        </p:nvPicPr>
        <p:blipFill>
          <a:blip r:embed="rId2" cstate="print"/>
          <a:srcRect/>
          <a:stretch>
            <a:fillRect/>
          </a:stretch>
        </p:blipFill>
        <p:spPr bwMode="auto">
          <a:xfrm>
            <a:off x="2857488" y="2714620"/>
            <a:ext cx="3857625" cy="1885950"/>
          </a:xfrm>
          <a:prstGeom prst="rect">
            <a:avLst/>
          </a:prstGeom>
          <a:noFill/>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9220"/>
                                        </p:tgtEl>
                                        <p:attrNameLst>
                                          <p:attrName>style.visibility</p:attrName>
                                        </p:attrNameLst>
                                      </p:cBhvr>
                                      <p:to>
                                        <p:strVal val="visible"/>
                                      </p:to>
                                    </p:set>
                                    <p:anim calcmode="lin" valueType="num">
                                      <p:cBhvr additive="base">
                                        <p:cTn id="17" dur="500" fill="hold"/>
                                        <p:tgtEl>
                                          <p:spTgt spid="9220"/>
                                        </p:tgtEl>
                                        <p:attrNameLst>
                                          <p:attrName>ppt_x</p:attrName>
                                        </p:attrNameLst>
                                      </p:cBhvr>
                                      <p:tavLst>
                                        <p:tav tm="0">
                                          <p:val>
                                            <p:strVal val="#ppt_x"/>
                                          </p:val>
                                        </p:tav>
                                        <p:tav tm="100000">
                                          <p:val>
                                            <p:strVal val="#ppt_x"/>
                                          </p:val>
                                        </p:tav>
                                      </p:tavLst>
                                    </p:anim>
                                    <p:anim calcmode="lin" valueType="num">
                                      <p:cBhvr additive="base">
                                        <p:cTn id="18" dur="500" fill="hold"/>
                                        <p:tgtEl>
                                          <p:spTgt spid="92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8800" b="1" i="1" u="sng" dirty="0" smtClean="0"/>
              <a:t>Rybí šupiny</a:t>
            </a:r>
            <a:endParaRPr lang="cs-CZ" sz="8800" b="1" i="1" u="sng" dirty="0"/>
          </a:p>
        </p:txBody>
      </p:sp>
      <p:sp>
        <p:nvSpPr>
          <p:cNvPr id="3" name="Zástupný symbol pro obsah 2"/>
          <p:cNvSpPr>
            <a:spLocks noGrp="1"/>
          </p:cNvSpPr>
          <p:nvPr>
            <p:ph idx="1"/>
          </p:nvPr>
        </p:nvSpPr>
        <p:spPr>
          <a:xfrm>
            <a:off x="428596" y="500042"/>
            <a:ext cx="8183880" cy="4187952"/>
          </a:xfrm>
        </p:spPr>
        <p:txBody>
          <a:bodyPr/>
          <a:lstStyle/>
          <a:p>
            <a:r>
              <a:rPr lang="cs-CZ" dirty="0" smtClean="0"/>
              <a:t>Pod talíře se štědrovečerní večeří se dává několik kapřích šupin, které mají přinést všem po celý rok dostatek peněz. </a:t>
            </a:r>
            <a:r>
              <a:rPr lang="cs-CZ" dirty="0"/>
              <a:t> </a:t>
            </a:r>
          </a:p>
          <a:p>
            <a:endParaRPr lang="cs-CZ" dirty="0"/>
          </a:p>
        </p:txBody>
      </p:sp>
      <p:pic>
        <p:nvPicPr>
          <p:cNvPr id="9" name="Picture 4" descr="http://www.rozhlas.cz/_obrazek/00041820.jpeg"/>
          <p:cNvPicPr>
            <a:picLocks noChangeAspect="1" noChangeArrowheads="1"/>
          </p:cNvPicPr>
          <p:nvPr/>
        </p:nvPicPr>
        <p:blipFill>
          <a:blip r:embed="rId2" cstate="print"/>
          <a:srcRect/>
          <a:stretch>
            <a:fillRect/>
          </a:stretch>
        </p:blipFill>
        <p:spPr bwMode="auto">
          <a:xfrm>
            <a:off x="1571604" y="2571744"/>
            <a:ext cx="2649146" cy="1271590"/>
          </a:xfrm>
          <a:prstGeom prst="rect">
            <a:avLst/>
          </a:prstGeom>
          <a:noFill/>
        </p:spPr>
      </p:pic>
      <p:pic>
        <p:nvPicPr>
          <p:cNvPr id="10" name="Picture 4" descr="http://www.rozhlas.cz/_obrazek/00041820.jpeg"/>
          <p:cNvPicPr>
            <a:picLocks noChangeAspect="1" noChangeArrowheads="1"/>
          </p:cNvPicPr>
          <p:nvPr/>
        </p:nvPicPr>
        <p:blipFill>
          <a:blip r:embed="rId2" cstate="print"/>
          <a:srcRect/>
          <a:stretch>
            <a:fillRect/>
          </a:stretch>
        </p:blipFill>
        <p:spPr bwMode="auto">
          <a:xfrm>
            <a:off x="5286380" y="2500306"/>
            <a:ext cx="2649146" cy="1271590"/>
          </a:xfrm>
          <a:prstGeom prst="rect">
            <a:avLst/>
          </a:prstGeom>
          <a:noFill/>
        </p:spPr>
      </p:pic>
    </p:spTree>
  </p:cSld>
  <p:clrMapOvr>
    <a:masterClrMapping/>
  </p:clrMapOvr>
  <p:transition spd="med" advTm="2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ox(in)">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0" presetClass="path" presetSubtype="0" accel="50000" decel="50000" fill="hold" nodeType="clickEffect">
                                  <p:stCondLst>
                                    <p:cond delay="0"/>
                                  </p:stCondLst>
                                  <p:childTnLst>
                                    <p:animMotion origin="layout" path="M 2.22222E-6 -5.62442E-6 C -0.01059 0.00462 -0.01615 -0.0051 -0.02535 -0.00926 C -0.03577 -0.01874 -0.04723 -0.0266 -0.0592 -0.03192 C -0.0592 -0.03192 -0.07379 -0.03123 -0.07761 -0.02822 C -0.08438 -0.02267 -0.08802 -0.01273 -0.09584 -0.00926 C -0.09775 -0.00556 -0.09861 -0.0007 -0.10139 0.00184 C -0.11077 0.0104 -0.12136 0.01757 -0.13247 0.02058 C -0.15243 0.03931 -0.16389 0.00832 -0.179 0.00184 C -0.18316 -0.00186 -0.18976 -0.00718 -0.19445 -0.00926 C -0.19792 -0.01388 -0.20104 -0.01967 -0.20573 -0.02244 C -0.20834 -0.02406 -0.21129 -0.02498 -0.21407 -0.02614 C -0.21545 -0.02683 -0.21841 -0.02822 -0.21841 -0.02822 C -0.22257 -0.02753 -0.22691 -0.02753 -0.23108 -0.02614 C -0.2349 -0.02475 -0.24601 -0.00972 -0.2507 -0.00556 C -0.2533 0.00485 -0.25469 0.01526 -0.2592 0.02451 C -0.25973 0.02705 -0.25886 0.03075 -0.26059 0.03191 C -0.26216 0.03283 -0.26493 0.02821 -0.26493 0.02821 C -0.26216 0.03006 -0.25886 0.03098 -0.25643 0.03376 C -0.25486 0.03561 -0.25504 0.03908 -0.25365 0.04139 C -0.25157 0.04486 -0.24896 0.04763 -0.24653 0.05064 C -0.23976 0.05943 -0.23038 0.0659 -0.22257 0.0733 C -0.17743 0.0703 -0.16858 0.06984 -0.11268 0.07122 C -0.10764 0.07377 -0.09723 0.077 -0.09723 0.077 C -0.08229 0.09042 -0.07153 0.08186 -0.04931 0.0807 C -0.0474 0.08001 -0.04566 0.07955 -0.04375 0.07885 C -0.04098 0.0777 -0.03525 0.07515 -0.03525 0.07515 C -0.0257 0.0666 -0.01979 0.05596 -0.01129 0.04509 C -0.00834 0.04116 -0.00052 0.03653 2.22222E-6 0.03006 C 0.00087 0.02011 2.22222E-6 0.00994 2.22222E-6 -5.62442E-6 Z " pathEditMode="relative" ptsTypes="fffffffffffffffffffffffffffff">
                                      <p:cBhvr>
                                        <p:cTn id="15" dur="2000" fill="hold"/>
                                        <p:tgtEl>
                                          <p:spTgt spid="9"/>
                                        </p:tgtEl>
                                        <p:attrNameLst>
                                          <p:attrName>ppt_x</p:attrName>
                                          <p:attrName>ppt_y</p:attrName>
                                        </p:attrNameLst>
                                      </p:cBhvr>
                                    </p:animMotion>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ox(in)">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0" presetClass="path" presetSubtype="0" accel="50000" decel="50000" fill="hold" nodeType="clickEffect">
                                  <p:stCondLst>
                                    <p:cond delay="0"/>
                                  </p:stCondLst>
                                  <p:childTnLst>
                                    <p:animMotion origin="layout" path="M 2.22222E-6 -5.62442E-6 C -0.01059 0.00462 -0.01615 -0.0051 -0.02535 -0.00926 C -0.03577 -0.01874 -0.04723 -0.0266 -0.0592 -0.03192 C -0.0592 -0.03192 -0.07379 -0.03123 -0.07761 -0.02822 C -0.08438 -0.02267 -0.08802 -0.01273 -0.09584 -0.00926 C -0.09775 -0.00556 -0.09861 -0.0007 -0.10139 0.00184 C -0.11077 0.0104 -0.12136 0.01757 -0.13247 0.02058 C -0.15243 0.03931 -0.16389 0.00832 -0.179 0.00184 C -0.18316 -0.00186 -0.18976 -0.00718 -0.19445 -0.00926 C -0.19792 -0.01388 -0.20104 -0.01967 -0.20573 -0.02244 C -0.20834 -0.02406 -0.21129 -0.02498 -0.21407 -0.02614 C -0.21545 -0.02683 -0.21841 -0.02822 -0.21841 -0.02822 C -0.22257 -0.02753 -0.22691 -0.02753 -0.23108 -0.02614 C -0.2349 -0.02475 -0.24601 -0.00972 -0.2507 -0.00556 C -0.2533 0.00485 -0.25469 0.01526 -0.2592 0.02451 C -0.25973 0.02705 -0.25886 0.03075 -0.26059 0.03191 C -0.26216 0.03283 -0.26493 0.02821 -0.26493 0.02821 C -0.26216 0.03006 -0.25886 0.03098 -0.25643 0.03376 C -0.25486 0.03561 -0.25504 0.03908 -0.25365 0.04139 C -0.25157 0.04486 -0.24896 0.04763 -0.24653 0.05064 C -0.23976 0.05943 -0.23038 0.0659 -0.22257 0.0733 C -0.17743 0.0703 -0.16858 0.06984 -0.11268 0.07122 C -0.10764 0.07377 -0.09723 0.077 -0.09723 0.077 C -0.08229 0.09042 -0.07153 0.08186 -0.04931 0.0807 C -0.0474 0.08001 -0.04566 0.07955 -0.04375 0.07885 C -0.04098 0.0777 -0.03525 0.07515 -0.03525 0.07515 C -0.0257 0.0666 -0.01979 0.05596 -0.01129 0.04509 C -0.00834 0.04116 -0.00052 0.03653 2.22222E-6 0.03006 C 0.00087 0.02011 2.22222E-6 0.00994 2.22222E-6 -5.62442E-6 Z " pathEditMode="relative" ptsTypes="fffffffffffffffffffffffffffff">
                                      <p:cBhvr>
                                        <p:cTn id="24" dur="2000" fill="hold"/>
                                        <p:tgtEl>
                                          <p:spTgt spid="10"/>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4857760"/>
            <a:ext cx="4857784" cy="1177280"/>
          </a:xfrm>
        </p:spPr>
        <p:txBody>
          <a:bodyPr>
            <a:noAutofit/>
          </a:bodyPr>
          <a:lstStyle/>
          <a:p>
            <a:pPr algn="r"/>
            <a:r>
              <a:rPr lang="cs-CZ" sz="5400" i="1" u="sng" dirty="0" smtClean="0"/>
              <a:t>Krájení jablka</a:t>
            </a:r>
            <a:endParaRPr lang="cs-CZ" sz="5400" i="1" u="sng" dirty="0"/>
          </a:p>
        </p:txBody>
      </p:sp>
      <p:pic>
        <p:nvPicPr>
          <p:cNvPr id="2050" name="Picture 2" descr="C:\Documents and Settings\Pc\Local Settings\Temporary Internet Files\Content.IE5\98DFJURV\MC900246105[1].wmf"/>
          <p:cNvPicPr>
            <a:picLocks noGrp="1" noChangeAspect="1" noChangeArrowheads="1"/>
          </p:cNvPicPr>
          <p:nvPr>
            <p:ph idx="1"/>
          </p:nvPr>
        </p:nvPicPr>
        <p:blipFill>
          <a:blip r:embed="rId2" cstate="print"/>
          <a:srcRect/>
          <a:stretch>
            <a:fillRect/>
          </a:stretch>
        </p:blipFill>
        <p:spPr bwMode="auto">
          <a:xfrm>
            <a:off x="5715008" y="4143380"/>
            <a:ext cx="2885638" cy="1589151"/>
          </a:xfrm>
          <a:prstGeom prst="rect">
            <a:avLst/>
          </a:prstGeom>
          <a:noFill/>
        </p:spPr>
      </p:pic>
      <p:sp>
        <p:nvSpPr>
          <p:cNvPr id="6" name="Obdélník 5"/>
          <p:cNvSpPr/>
          <p:nvPr/>
        </p:nvSpPr>
        <p:spPr>
          <a:xfrm>
            <a:off x="857224" y="642918"/>
            <a:ext cx="4572000" cy="3693319"/>
          </a:xfrm>
          <a:prstGeom prst="rect">
            <a:avLst/>
          </a:prstGeom>
        </p:spPr>
        <p:txBody>
          <a:bodyPr>
            <a:spAutoFit/>
          </a:bodyPr>
          <a:lstStyle/>
          <a:p>
            <a:r>
              <a:rPr lang="cs-CZ" dirty="0" smtClean="0"/>
              <a:t>Po štědrovečerní večeři se nožem přepůlí jablko. Řez veďte kolmo ke stopce. Obě poloviny se všem ukážou a záleží na tom, jaký tvar má vnitřní část s jádry. Pokud vypadá jako pěti, nebo </a:t>
            </a:r>
            <a:r>
              <a:rPr lang="cs-CZ" dirty="0" err="1" smtClean="0"/>
              <a:t>vícecípá</a:t>
            </a:r>
            <a:r>
              <a:rPr lang="cs-CZ" dirty="0" smtClean="0"/>
              <a:t> hvězda, sejdou se všichni za rok ve zdraví. Pokud má tvar kříže, je čtyřcípá, pak někdo z přítomných těžce onemocní, nebo zemře. Tohoto zvyku se není třeba bát. Vybírejte zdravé, velké jablko. A nezapomeňte - od štědrovečerní večeře se nevstává!</a:t>
            </a:r>
            <a:endParaRPr lang="cs-CZ" dirty="0"/>
          </a:p>
        </p:txBody>
      </p:sp>
      <p:pic>
        <p:nvPicPr>
          <p:cNvPr id="7" name="Picture 2" descr="C:\Documents and Settings\Pc\Local Settings\Temporary Internet Files\Content.IE5\98DFJURV\MC900246105[1].wmf"/>
          <p:cNvPicPr>
            <a:picLocks noChangeAspect="1" noChangeArrowheads="1"/>
          </p:cNvPicPr>
          <p:nvPr/>
        </p:nvPicPr>
        <p:blipFill>
          <a:blip r:embed="rId2" cstate="print"/>
          <a:srcRect/>
          <a:stretch>
            <a:fillRect/>
          </a:stretch>
        </p:blipFill>
        <p:spPr bwMode="auto">
          <a:xfrm>
            <a:off x="5572132" y="1571612"/>
            <a:ext cx="2885638" cy="1589151"/>
          </a:xfrm>
          <a:prstGeom prst="rect">
            <a:avLst/>
          </a:prstGeom>
          <a:noFill/>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21600000">
                                      <p:cBhvr>
                                        <p:cTn id="10" dur="2000" fill="hold"/>
                                        <p:tgtEl>
                                          <p:spTgt spid="7"/>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 calcmode="lin" valueType="num">
                                      <p:cBhvr additive="base">
                                        <p:cTn id="1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8" presetClass="emph" presetSubtype="0" fill="hold" nodeType="clickEffect">
                                  <p:stCondLst>
                                    <p:cond delay="0"/>
                                  </p:stCondLst>
                                  <p:childTnLst>
                                    <p:animRot by="21600000">
                                      <p:cBhvr>
                                        <p:cTn id="20" dur="2000" fill="hold"/>
                                        <p:tgtEl>
                                          <p:spTgt spid="205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7200" b="1" i="1" u="sng" dirty="0" smtClean="0"/>
              <a:t>Zlaté prasátko</a:t>
            </a:r>
            <a:endParaRPr lang="cs-CZ" sz="7200" b="1" i="1" u="sng" dirty="0"/>
          </a:p>
        </p:txBody>
      </p:sp>
      <p:sp>
        <p:nvSpPr>
          <p:cNvPr id="3" name="Zástupný symbol pro obsah 2"/>
          <p:cNvSpPr>
            <a:spLocks noGrp="1"/>
          </p:cNvSpPr>
          <p:nvPr>
            <p:ph idx="1"/>
          </p:nvPr>
        </p:nvSpPr>
        <p:spPr>
          <a:xfrm>
            <a:off x="857224" y="428604"/>
            <a:ext cx="6858048" cy="2143140"/>
          </a:xfrm>
        </p:spPr>
        <p:txBody>
          <a:bodyPr>
            <a:noAutofit/>
          </a:bodyPr>
          <a:lstStyle/>
          <a:p>
            <a:r>
              <a:rPr lang="cs-CZ" sz="1600" dirty="0" smtClean="0"/>
              <a:t>Při zmínce o zlatém prasátku si v dnešní době snad každý vybaví malou holčičku v </a:t>
            </a:r>
            <a:r>
              <a:rPr lang="cs-CZ" sz="1600" dirty="0" err="1" smtClean="0"/>
              <a:t>jedném</a:t>
            </a:r>
            <a:r>
              <a:rPr lang="cs-CZ" sz="1600" dirty="0" smtClean="0"/>
              <a:t> známé reklamě a její: "Ne, </a:t>
            </a:r>
            <a:r>
              <a:rPr lang="cs-CZ" sz="1600" dirty="0" err="1" smtClean="0"/>
              <a:t>ne</a:t>
            </a:r>
            <a:r>
              <a:rPr lang="cs-CZ" sz="1600" dirty="0" smtClean="0"/>
              <a:t> nemusím, já už ho vidím ... ". Jedná se o tradici, kdy se tvrdí, že pokud vydržíte celý Štědrý den se postit, tak večer se vám pak zjeví zlaté prasátko, které vám zaručí hojnost a dobrou úrodu na celý příští rok. Zřejmě proto, že zajišťování úrody už nebývá nejvyšší prioritou našich domácností, tak se také málokomu podaří zahládnout stín zlatého prasátka jak běží po stěně či stropu místnosti.</a:t>
            </a:r>
            <a:endParaRPr lang="cs-CZ" sz="1600" dirty="0"/>
          </a:p>
        </p:txBody>
      </p:sp>
      <p:pic>
        <p:nvPicPr>
          <p:cNvPr id="3076" name="Picture 4" descr="http://www.palicedute.org/image/clanky/zlateprase-instruktori-2008.jpg"/>
          <p:cNvPicPr>
            <a:picLocks noChangeAspect="1" noChangeArrowheads="1"/>
          </p:cNvPicPr>
          <p:nvPr/>
        </p:nvPicPr>
        <p:blipFill>
          <a:blip r:embed="rId2" cstate="print"/>
          <a:srcRect/>
          <a:stretch>
            <a:fillRect/>
          </a:stretch>
        </p:blipFill>
        <p:spPr bwMode="auto">
          <a:xfrm>
            <a:off x="5572132" y="2857496"/>
            <a:ext cx="2309802" cy="2073047"/>
          </a:xfrm>
          <a:prstGeom prst="rect">
            <a:avLst/>
          </a:prstGeom>
          <a:noFill/>
        </p:spPr>
      </p:pic>
    </p:spTree>
  </p:cSld>
  <p:clrMapOvr>
    <a:masterClrMapping/>
  </p:clrMapOvr>
  <p:transition spd="med" advClick="0" advTm="300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3">
                                            <p:txEl>
                                              <p:pRg st="0" end="0"/>
                                            </p:txEl>
                                          </p:spTgt>
                                        </p:tgtEl>
                                        <p:attrNameLst>
                                          <p:attrName>r</p:attrName>
                                        </p:attrNameLst>
                                      </p:cBhvr>
                                    </p:animRot>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nodeType="clickEffect">
                                  <p:stCondLst>
                                    <p:cond delay="0"/>
                                  </p:stCondLst>
                                  <p:childTnLst>
                                    <p:animRot by="21600000">
                                      <p:cBhvr>
                                        <p:cTn id="12" dur="2000" fill="hold"/>
                                        <p:tgtEl>
                                          <p:spTgt spid="3076"/>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checkerboard(across)">
                                      <p:cBhvr>
                                        <p:cTn id="23" dur="5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1" nodeType="click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box(in)">
                                      <p:cBhvr>
                                        <p:cTn id="28" dur="500"/>
                                        <p:tgtEl>
                                          <p:spTgt spid="2"/>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Effect transition="in" filter="blinds(horizontal)">
                                      <p:cBhvr>
                                        <p:cTn id="33" dur="500"/>
                                        <p:tgtEl>
                                          <p:spTgt spid="3">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2" nodeType="click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blinds(horizontal)">
                                      <p:cBhvr>
                                        <p:cTn id="3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57158" y="4929198"/>
            <a:ext cx="8183880" cy="1051560"/>
          </a:xfrm>
        </p:spPr>
        <p:txBody>
          <a:bodyPr>
            <a:noAutofit/>
          </a:bodyPr>
          <a:lstStyle/>
          <a:p>
            <a:r>
              <a:rPr lang="cs-CZ" sz="7200" b="1" i="1" u="sng" dirty="0" smtClean="0"/>
              <a:t>Pouštění lodiček</a:t>
            </a:r>
            <a:endParaRPr lang="cs-CZ" sz="7200" b="1" i="1" u="sng" dirty="0"/>
          </a:p>
        </p:txBody>
      </p:sp>
      <p:sp>
        <p:nvSpPr>
          <p:cNvPr id="3" name="Zástupný symbol pro obsah 2"/>
          <p:cNvSpPr>
            <a:spLocks noGrp="1"/>
          </p:cNvSpPr>
          <p:nvPr>
            <p:ph idx="1"/>
          </p:nvPr>
        </p:nvSpPr>
        <p:spPr/>
        <p:txBody>
          <a:bodyPr>
            <a:normAutofit fontScale="55000" lnSpcReduction="20000"/>
          </a:bodyPr>
          <a:lstStyle/>
          <a:p>
            <a:r>
              <a:rPr lang="cs-CZ" dirty="0" smtClean="0"/>
              <a:t>Připravte si lavor s vodou a staré vánoční svíčky (viz dále). Rozpulte několik vlašských ořechů a do prázdných polovin jejich skořápek připevněte nakapaným voskem po jednom úlomku vánoční svíčky. Svíčky </a:t>
            </a:r>
            <a:r>
              <a:rPr lang="cs-CZ" dirty="0" err="1" smtClean="0"/>
              <a:t>lámejte</a:t>
            </a:r>
            <a:r>
              <a:rPr lang="cs-CZ" dirty="0" smtClean="0"/>
              <a:t> na kousky cca 2,5 cm dlouhé. Příliš dlouhé svíčky by převrhly skořápku. Lodičky se zapálenými svíčkami se nechají plout po vodě. Majitele lodičky, která vydrží nejdéle svítit a nepotopí se, čeká dlouhý a šťastný život. Pokud se lodička drží při kraji nádoby, její majitel se bude celý rok držet doma. Jestliže lodička pluje ke středu nádoby, vydá se do světa.</a:t>
            </a:r>
            <a:br>
              <a:rPr lang="cs-CZ" dirty="0" smtClean="0"/>
            </a:br>
            <a:r>
              <a:rPr lang="cs-CZ" dirty="0" smtClean="0"/>
              <a:t>Vánoční svíčky jsou občas ještě vidět v drogeriích, nebo ve stáncích. Jsou asi 6 mm tlusté, šroubovicové, různé barvy. Používaly se a místy se ještě používají na vánoční stromeček. Poezie vánoc je s těmito svíčičkami úplně jiná, než s dnes běžnými elektrickými. Pozor, jsou ale nebezpečné, nebezpečí požáru je poměrně značné, zvláště pohybují-li se v blízkosti stromku děti bez dozoru. Je také třeba svíčky vhodně umístit, aby nemohly zapálit větev nad sebou. Svíčky se na stromek upevňují pérovou svorkou na větve. Na této svorce je malý držák svíčky a pod ním kroužek na odkapávající vosk.</a:t>
            </a:r>
            <a:endParaRPr lang="cs-CZ" dirty="0"/>
          </a:p>
        </p:txBody>
      </p:sp>
      <p:pic>
        <p:nvPicPr>
          <p:cNvPr id="2052" name="Picture 4" descr="http://hela.webgarden.cz/image/68373"/>
          <p:cNvPicPr>
            <a:picLocks noChangeAspect="1" noChangeArrowheads="1"/>
          </p:cNvPicPr>
          <p:nvPr/>
        </p:nvPicPr>
        <p:blipFill>
          <a:blip r:embed="rId2" cstate="print"/>
          <a:srcRect/>
          <a:stretch>
            <a:fillRect/>
          </a:stretch>
        </p:blipFill>
        <p:spPr bwMode="auto">
          <a:xfrm>
            <a:off x="6143636" y="4000504"/>
            <a:ext cx="2571736" cy="1836954"/>
          </a:xfrm>
          <a:prstGeom prst="rect">
            <a:avLst/>
          </a:prstGeom>
          <a:noFill/>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nodeType="clickEffect">
                                  <p:stCondLst>
                                    <p:cond delay="0"/>
                                  </p:stCondLst>
                                  <p:childTnLst>
                                    <p:animRot by="21600000">
                                      <p:cBhvr>
                                        <p:cTn id="18" dur="2000" fill="hold"/>
                                        <p:tgtEl>
                                          <p:spTgt spid="205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714876" y="4500570"/>
            <a:ext cx="3971924" cy="1534470"/>
          </a:xfrm>
        </p:spPr>
        <p:txBody>
          <a:bodyPr>
            <a:noAutofit/>
          </a:bodyPr>
          <a:lstStyle/>
          <a:p>
            <a:r>
              <a:rPr lang="cs-CZ" sz="5400" b="1" i="1" u="sng" dirty="0" smtClean="0"/>
              <a:t>Barborky</a:t>
            </a:r>
            <a:endParaRPr lang="cs-CZ" sz="5400" b="1" i="1" u="sng" dirty="0"/>
          </a:p>
        </p:txBody>
      </p:sp>
      <p:sp>
        <p:nvSpPr>
          <p:cNvPr id="3" name="Zástupný symbol pro obsah 2"/>
          <p:cNvSpPr>
            <a:spLocks noGrp="1"/>
          </p:cNvSpPr>
          <p:nvPr>
            <p:ph idx="1"/>
          </p:nvPr>
        </p:nvSpPr>
        <p:spPr/>
        <p:txBody>
          <a:bodyPr/>
          <a:lstStyle/>
          <a:p>
            <a:endParaRPr lang="cs-CZ" dirty="0"/>
          </a:p>
        </p:txBody>
      </p:sp>
      <p:pic>
        <p:nvPicPr>
          <p:cNvPr id="22534" name="Picture 6" descr="http://www.patriot.sk/wp-content/uploads/2009/12/barborky2.jpg"/>
          <p:cNvPicPr>
            <a:picLocks noChangeAspect="1" noChangeArrowheads="1"/>
          </p:cNvPicPr>
          <p:nvPr/>
        </p:nvPicPr>
        <p:blipFill>
          <a:blip r:embed="rId2" cstate="print"/>
          <a:srcRect/>
          <a:stretch>
            <a:fillRect/>
          </a:stretch>
        </p:blipFill>
        <p:spPr bwMode="auto">
          <a:xfrm>
            <a:off x="5357818" y="642918"/>
            <a:ext cx="3095620" cy="2321715"/>
          </a:xfrm>
          <a:prstGeom prst="rect">
            <a:avLst/>
          </a:prstGeom>
          <a:noFill/>
        </p:spPr>
      </p:pic>
      <p:sp>
        <p:nvSpPr>
          <p:cNvPr id="5" name="Obdélník 4"/>
          <p:cNvSpPr/>
          <p:nvPr/>
        </p:nvSpPr>
        <p:spPr>
          <a:xfrm>
            <a:off x="785786" y="571480"/>
            <a:ext cx="4572000" cy="5632311"/>
          </a:xfrm>
          <a:prstGeom prst="rect">
            <a:avLst/>
          </a:prstGeom>
        </p:spPr>
        <p:txBody>
          <a:bodyPr wrap="square">
            <a:spAutoFit/>
          </a:bodyPr>
          <a:lstStyle/>
          <a:p>
            <a:r>
              <a:rPr lang="cs-CZ" b="1" dirty="0" smtClean="0"/>
              <a:t>Svátek sv. Barbory je 4. prosince. V tento den si domů neseme „Barborku“,</a:t>
            </a:r>
          </a:p>
          <a:p>
            <a:r>
              <a:rPr lang="cs-CZ" b="1" dirty="0" smtClean="0"/>
              <a:t>větvičku třešně, která ve vodě do Vánoc vykvete. Dříve se věřilo, že pokud</a:t>
            </a:r>
          </a:p>
          <a:p>
            <a:r>
              <a:rPr lang="cs-CZ" b="1" dirty="0" smtClean="0"/>
              <a:t>větvička rozkvete, bude v domě svatba. Děvčata je proto pečlivě opatrovala</a:t>
            </a:r>
          </a:p>
          <a:p>
            <a:r>
              <a:rPr lang="cs-CZ" b="1" dirty="0" smtClean="0"/>
              <a:t>vložené do vody, schovala je obvykle do chléva, kde byla nejstálejší teplota.</a:t>
            </a:r>
          </a:p>
          <a:p>
            <a:r>
              <a:rPr lang="cs-CZ" b="1" dirty="0" smtClean="0"/>
              <a:t>Navíc je postřikovala vodou nabranou do úst, aby účinek byl zcela osobní a</a:t>
            </a:r>
          </a:p>
          <a:p>
            <a:r>
              <a:rPr lang="cs-CZ" b="1" dirty="0" smtClean="0"/>
              <a:t>voda měla správnou teplotu. Pokud větvička vykvetla, dívka měla</a:t>
            </a:r>
          </a:p>
          <a:p>
            <a:r>
              <a:rPr lang="pl-PL" b="1" dirty="0" smtClean="0"/>
              <a:t>v následujícím roce naději na svatbu.</a:t>
            </a:r>
            <a:endParaRPr lang="cs-CZ" dirty="0"/>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mph" presetSubtype="0" grpId="0" nodeType="clickEffect">
                                  <p:stCondLst>
                                    <p:cond delay="0"/>
                                  </p:stCondLst>
                                  <p:childTnLst>
                                    <p:set>
                                      <p:cBhvr override="childStyle">
                                        <p:cTn id="6" dur="indefinite"/>
                                        <p:tgtEl>
                                          <p:spTgt spid="2"/>
                                        </p:tgtEl>
                                        <p:attrNameLst>
                                          <p:attrName>style.fontFamily</p:attrName>
                                        </p:attrNameLst>
                                      </p:cBhvr>
                                      <p:to>
                                        <p:strVal val="Times New Roman"/>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8" presetClass="emph" presetSubtype="0" fill="hold" nodeType="withEffect" nodePh="1">
                                  <p:stCondLst>
                                    <p:cond delay="0"/>
                                  </p:stCondLst>
                                  <p:endCondLst>
                                    <p:cond evt="begin" delay="0">
                                      <p:tn val="13"/>
                                    </p:cond>
                                  </p:endCondLst>
                                  <p:childTnLst>
                                    <p:animRot by="21600000">
                                      <p:cBhvr>
                                        <p:cTn id="14" dur="2000" fill="hold"/>
                                        <p:tgtEl>
                                          <p:spTgt spid="3">
                                            <p:txEl>
                                              <p:pRg st="0" end="0"/>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nodeType="clickEffect">
                                  <p:stCondLst>
                                    <p:cond delay="0"/>
                                  </p:stCondLst>
                                  <p:childTnLst>
                                    <p:animRot by="21600000">
                                      <p:cBhvr>
                                        <p:cTn id="18" dur="2000" fill="hold"/>
                                        <p:tgtEl>
                                          <p:spTgt spid="22534"/>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checkerboard(across)">
                                      <p:cBhvr>
                                        <p:cTn id="23" dur="500"/>
                                        <p:tgtEl>
                                          <p:spTgt spid="5">
                                            <p:txEl>
                                              <p:pRg st="0" end="0"/>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Effect transition="in" filter="checkerboard(across)">
                                      <p:cBhvr>
                                        <p:cTn id="26" dur="500"/>
                                        <p:tgtEl>
                                          <p:spTgt spid="5">
                                            <p:txEl>
                                              <p:pRg st="1" end="1"/>
                                            </p:txEl>
                                          </p:spTgt>
                                        </p:tgtEl>
                                      </p:cBhvr>
                                    </p:animEffect>
                                  </p:childTnLst>
                                </p:cTn>
                              </p:par>
                              <p:par>
                                <p:cTn id="27" presetID="5" presetClass="entr" presetSubtype="10" fill="hold" nodeType="with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Effect transition="in" filter="checkerboard(across)">
                                      <p:cBhvr>
                                        <p:cTn id="29" dur="500"/>
                                        <p:tgtEl>
                                          <p:spTgt spid="5">
                                            <p:txEl>
                                              <p:pRg st="2" end="2"/>
                                            </p:txEl>
                                          </p:spTgt>
                                        </p:tgtEl>
                                      </p:cBhvr>
                                    </p:animEffect>
                                  </p:childTnLst>
                                </p:cTn>
                              </p:par>
                              <p:par>
                                <p:cTn id="30" presetID="5" presetClass="entr" presetSubtype="10" fill="hold" nodeType="with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Effect transition="in" filter="checkerboard(across)">
                                      <p:cBhvr>
                                        <p:cTn id="32" dur="500"/>
                                        <p:tgtEl>
                                          <p:spTgt spid="5">
                                            <p:txEl>
                                              <p:pRg st="3" end="3"/>
                                            </p:txEl>
                                          </p:spTgt>
                                        </p:tgtEl>
                                      </p:cBhvr>
                                    </p:animEffect>
                                  </p:childTnLst>
                                </p:cTn>
                              </p:par>
                              <p:par>
                                <p:cTn id="33" presetID="5" presetClass="entr" presetSubtype="10" fill="hold" nodeType="with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checkerboard(across)">
                                      <p:cBhvr>
                                        <p:cTn id="35" dur="500"/>
                                        <p:tgtEl>
                                          <p:spTgt spid="5">
                                            <p:txEl>
                                              <p:pRg st="4" end="4"/>
                                            </p:txEl>
                                          </p:spTgt>
                                        </p:tgtEl>
                                      </p:cBhvr>
                                    </p:animEffect>
                                  </p:childTnLst>
                                </p:cTn>
                              </p:par>
                              <p:par>
                                <p:cTn id="36" presetID="5" presetClass="entr" presetSubtype="10" fill="hold" nodeType="withEffect">
                                  <p:stCondLst>
                                    <p:cond delay="0"/>
                                  </p:stCondLst>
                                  <p:childTnLst>
                                    <p:set>
                                      <p:cBhvr>
                                        <p:cTn id="37" dur="1" fill="hold">
                                          <p:stCondLst>
                                            <p:cond delay="0"/>
                                          </p:stCondLst>
                                        </p:cTn>
                                        <p:tgtEl>
                                          <p:spTgt spid="5">
                                            <p:txEl>
                                              <p:pRg st="5" end="5"/>
                                            </p:txEl>
                                          </p:spTgt>
                                        </p:tgtEl>
                                        <p:attrNameLst>
                                          <p:attrName>style.visibility</p:attrName>
                                        </p:attrNameLst>
                                      </p:cBhvr>
                                      <p:to>
                                        <p:strVal val="visible"/>
                                      </p:to>
                                    </p:set>
                                    <p:animEffect transition="in" filter="checkerboard(across)">
                                      <p:cBhvr>
                                        <p:cTn id="38" dur="500"/>
                                        <p:tgtEl>
                                          <p:spTgt spid="5">
                                            <p:txEl>
                                              <p:pRg st="5" end="5"/>
                                            </p:txEl>
                                          </p:spTgt>
                                        </p:tgtEl>
                                      </p:cBhvr>
                                    </p:animEffect>
                                  </p:childTnLst>
                                </p:cTn>
                              </p:par>
                              <p:par>
                                <p:cTn id="39" presetID="5" presetClass="entr" presetSubtype="10" fill="hold" nodeType="with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animEffect transition="in" filter="checkerboard(across)">
                                      <p:cBhvr>
                                        <p:cTn id="4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7200" i="1" u="sng" dirty="0" smtClean="0"/>
              <a:t>Střevíc</a:t>
            </a:r>
            <a:endParaRPr lang="cs-CZ" sz="7200" i="1" u="sng" dirty="0"/>
          </a:p>
        </p:txBody>
      </p:sp>
      <p:sp>
        <p:nvSpPr>
          <p:cNvPr id="3" name="Zástupný symbol pro obsah 2"/>
          <p:cNvSpPr>
            <a:spLocks noGrp="1"/>
          </p:cNvSpPr>
          <p:nvPr>
            <p:ph idx="1"/>
          </p:nvPr>
        </p:nvSpPr>
        <p:spPr/>
        <p:txBody>
          <a:bodyPr/>
          <a:lstStyle/>
          <a:p>
            <a:r>
              <a:rPr lang="cs-CZ" dirty="0" smtClean="0"/>
              <a:t>Svobodné dívky házejí střevícem přes hlavu. Obrátí-li se patou ke dveřím, zůstanou doma. Obrátí-li se špičkou ke dveřím, provdají se a odejdou.</a:t>
            </a:r>
            <a:endParaRPr lang="cs-CZ" dirty="0"/>
          </a:p>
        </p:txBody>
      </p:sp>
      <p:pic>
        <p:nvPicPr>
          <p:cNvPr id="3074" name="Picture 2" descr="C:\Documents and Settings\Pc\Local Settings\Temporary Internet Files\Content.IE5\SE6N3IEV\MC900310094[1].wmf"/>
          <p:cNvPicPr>
            <a:picLocks noChangeAspect="1" noChangeArrowheads="1"/>
          </p:cNvPicPr>
          <p:nvPr/>
        </p:nvPicPr>
        <p:blipFill>
          <a:blip r:embed="rId2" cstate="print"/>
          <a:srcRect/>
          <a:stretch>
            <a:fillRect/>
          </a:stretch>
        </p:blipFill>
        <p:spPr bwMode="auto">
          <a:xfrm>
            <a:off x="5429256" y="2786058"/>
            <a:ext cx="2590844" cy="2298920"/>
          </a:xfrm>
          <a:prstGeom prst="rect">
            <a:avLst/>
          </a:prstGeom>
          <a:noFill/>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2.77778E-7 -1.28585E-6 C -0.00365 0.00763 -0.00591 0.00925 -0.01268 0.01134 C -0.04497 0.00948 -0.07049 0.00417 -0.10139 -0.0074 C -0.12014 -0.01434 -0.14028 -0.01619 -0.1592 -0.02243 C -0.16736 -0.02983 -0.18056 -0.03677 -0.19011 -0.03931 C -0.19809 -0.04625 -0.20747 -0.04995 -0.21684 -0.05249 C -0.22275 -0.05758 -0.22691 -0.0599 -0.23386 -0.06175 C -0.2415 -0.06683 -0.24948 -0.07331 -0.25764 -0.07678 C -0.26407 -0.07955 -0.26372 -0.07747 -0.27032 -0.08233 C -0.27952 -0.08927 -0.29323 -0.10545 -0.30278 -0.10869 C -0.30764 -0.11517 -0.31025 -0.11771 -0.31684 -0.12002 C -0.31823 -0.12187 -0.31945 -0.12419 -0.32118 -0.12558 C -0.32292 -0.12673 -0.32518 -0.12604 -0.32674 -0.12743 C -0.32813 -0.12881 -0.32848 -0.13136 -0.32952 -0.13321 C -0.33473 -0.1413 -0.33351 -0.13991 -0.33941 -0.14246 C -0.34479 -0.14986 -0.3533 -0.16003 -0.36059 -0.16304 C -0.36424 -0.16836 -0.36823 -0.17044 -0.37327 -0.17252 C -0.37882 -0.17807 -0.38334 -0.18131 -0.39011 -0.18385 C -0.39827 -0.19126 -0.40868 -0.19311 -0.41823 -0.19496 C -0.42292 -0.19704 -0.42761 -0.19842 -0.43229 -0.20074 C -0.44219 -0.20004 -0.45209 -0.20004 -0.46198 -0.19866 C -0.46771 -0.19773 -0.47309 -0.19426 -0.47882 -0.19311 C -0.48924 -0.18385 -0.47604 -0.19472 -0.48872 -0.18755 C -0.49514 -0.18385 -0.4908 -0.18455 -0.49566 -0.17992 C -0.49931 -0.17645 -0.5033 -0.17391 -0.50695 -0.17067 C -0.50903 -0.16651 -0.51198 -0.1635 -0.51407 -0.15934 C -0.51528 -0.1568 -0.51615 -0.14824 -0.51684 -0.14616 C -0.51788 -0.14292 -0.51979 -0.13991 -0.52118 -0.13691 C -0.52292 -0.12303 -0.52361 -0.10476 -0.51823 -0.09181 C -0.51719 -0.0895 -0.51528 -0.08834 -0.51407 -0.08626 C -0.50591 -0.07285 -0.50139 -0.06336 -0.4915 -0.05249 C -0.48924 -0.04995 -0.48837 -0.04556 -0.48594 -0.04301 C -0.48473 -0.04186 -0.48299 -0.04209 -0.4816 -0.04116 C -0.47917 -0.03954 -0.47691 -0.03746 -0.47466 -0.03561 C -0.47309 -0.03446 -0.47188 -0.03284 -0.47032 -0.03168 C -0.46198 -0.02613 -0.45382 -0.02081 -0.44497 -0.01688 C -0.44115 -0.01526 -0.43768 -0.01272 -0.43386 -0.0111 C -0.43108 -0.00994 -0.42535 -0.0074 -0.42535 -0.0074 C -0.41788 -0.00809 -0.41025 -0.00763 -0.40278 -0.00925 C -0.4 -0.00994 -0.3908 -0.01711 -0.38594 -0.01873 C -0.37917 -0.02451 -0.38316 -0.02174 -0.37327 -0.02613 C -0.37188 -0.02682 -0.36893 -0.02798 -0.36893 -0.02798 C -0.35955 -0.03631 -0.34705 -0.0407 -0.33663 -0.04671 C -0.33091 -0.04995 -0.32761 -0.0555 -0.32257 -0.0599 C -0.32032 -0.06915 -0.31389 -0.07817 -0.3099 -0.08626 C -0.30764 -0.09089 -0.30278 -0.09944 -0.30278 -0.09944 C -0.29966 -0.11216 -0.29341 -0.1302 -0.28872 -0.14246 C -0.28941 -0.15911 -0.28854 -0.17553 -0.29288 -0.19126 C -0.29931 -0.21392 -0.32101 -0.23265 -0.33802 -0.2382 C -0.34792 -0.24699 -0.3658 -0.25485 -0.37743 -0.26064 C -0.39184 -0.2678 -0.40608 -0.27729 -0.42118 -0.28122 C -0.42483 -0.28631 -0.43021 -0.28816 -0.43525 -0.2907 C -0.43802 -0.29209 -0.4408 -0.29324 -0.44358 -0.2944 C -0.44497 -0.29509 -0.44792 -0.29625 -0.44792 -0.29625 C -0.4632 -0.29417 -0.46268 -0.29209 -0.47604 -0.287 C -0.48473 -0.27914 -0.49532 -0.27567 -0.50417 -0.26827 C -0.51806 -0.25647 -0.5092 -0.26087 -0.51823 -0.25693 C -0.52275 -0.25115 -0.52604 -0.24768 -0.53229 -0.2456 C -0.53716 -0.23959 -0.54184 -0.23658 -0.54792 -0.23265 C -0.56042 -0.21531 -0.57014 -0.20768 -0.57604 -0.18385 C -0.57691 -0.1709 -0.57848 -0.1605 -0.58021 -0.14801 C -0.57969 -0.13043 -0.58004 -0.11286 -0.57882 -0.09551 C -0.57865 -0.09158 -0.57604 -0.08441 -0.57604 -0.08441 C -0.57431 -0.07053 -0.57448 -0.06938 -0.56893 -0.05805 C -0.56702 -0.05411 -0.56684 -0.04856 -0.56476 -0.04486 C -0.56163 -0.03931 -0.55712 -0.03492 -0.55348 -0.02983 C -0.55104 -0.02012 -0.55382 -0.02752 -0.54653 -0.01873 C -0.53386 -0.00347 -0.54167 -0.00763 -0.53229 -0.0037 C -0.5283 0.00486 -0.52084 0.00879 -0.51407 0.01319 C -0.50938 0.01989 -0.50677 0.0222 -0.5 0.02452 C -0.48941 0.03793 -0.47639 0.04302 -0.46337 0.05088 C -0.45695 0.05481 -0.45365 0.05828 -0.44653 0.06013 C -0.4125 0.0821 -0.37535 0.08765 -0.33802 0.0902 C -0.26302 0.10662 -0.15834 0.08997 -0.07743 0.08835 C -0.05729 0.08164 -0.03716 0.07146 -0.01684 0.06776 C -0.00886 0.06383 -0.00261 0.06175 0.00573 0.06013 C 0.01562 0.05574 0.02361 0.05504 0.03246 0.04695 C 0.04236 0.02706 0.01736 0.00393 0.00573 -0.0037 C 0.00399 -0.00485 -0.00261 -0.00693 -0.00417 -0.0074 C -0.00608 -0.0067 -0.00868 -0.00763 -0.0099 -0.00555 C -0.01268 -0.00069 -0.00486 0.00185 -0.00417 0.00208 C 0.00277 0.00463 0.00277 0.00393 0.00989 0.00393 L -2.77778E-7 -1.28585E-6 Z " pathEditMode="relative" ptsTypes="fffffffffffffffffffffffffffffffffffffffffffffffffffffffffffffffffffffffffffffffffAf">
                                      <p:cBhvr>
                                        <p:cTn id="6" dur="2000" fill="hold"/>
                                        <p:tgtEl>
                                          <p:spTgt spid="3074"/>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8000" i="1" u="sng" dirty="0" smtClean="0"/>
              <a:t>Knedlík</a:t>
            </a:r>
            <a:endParaRPr lang="cs-CZ" sz="8000" i="1" u="sng" dirty="0"/>
          </a:p>
        </p:txBody>
      </p:sp>
      <p:sp>
        <p:nvSpPr>
          <p:cNvPr id="3" name="Zástupný symbol pro obsah 2"/>
          <p:cNvSpPr>
            <a:spLocks noGrp="1"/>
          </p:cNvSpPr>
          <p:nvPr>
            <p:ph idx="1"/>
          </p:nvPr>
        </p:nvSpPr>
        <p:spPr/>
        <p:txBody>
          <a:bodyPr/>
          <a:lstStyle/>
          <a:p>
            <a:endParaRPr lang="cs-CZ"/>
          </a:p>
        </p:txBody>
      </p:sp>
      <p:sp>
        <p:nvSpPr>
          <p:cNvPr id="4" name="Obdélník 3"/>
          <p:cNvSpPr/>
          <p:nvPr/>
        </p:nvSpPr>
        <p:spPr>
          <a:xfrm>
            <a:off x="571472" y="571480"/>
            <a:ext cx="4572000" cy="3539430"/>
          </a:xfrm>
          <a:prstGeom prst="rect">
            <a:avLst/>
          </a:prstGeom>
        </p:spPr>
        <p:txBody>
          <a:bodyPr wrap="square">
            <a:spAutoFit/>
          </a:bodyPr>
          <a:lstStyle/>
          <a:p>
            <a:r>
              <a:rPr lang="cs-CZ" sz="2800" dirty="0" smtClean="0"/>
              <a:t>Pokud se dívka potřebuje rozhodnout mezi nápadníky, napíše jejich jména na papírek a dá do knedlíků, které připravuje. Vybere si toho, "jehož knedlík" rozkrojí první.</a:t>
            </a:r>
            <a:endParaRPr lang="cs-CZ" sz="2800" dirty="0"/>
          </a:p>
        </p:txBody>
      </p:sp>
      <p:pic>
        <p:nvPicPr>
          <p:cNvPr id="4098" name="Picture 2" descr="C:\Documents and Settings\Pc\Local Settings\Temporary Internet Files\Content.IE5\T8SW0U54\MC900346483[1].wmf"/>
          <p:cNvPicPr>
            <a:picLocks noChangeAspect="1" noChangeArrowheads="1"/>
          </p:cNvPicPr>
          <p:nvPr/>
        </p:nvPicPr>
        <p:blipFill>
          <a:blip r:embed="rId2" cstate="print"/>
          <a:srcRect/>
          <a:stretch>
            <a:fillRect/>
          </a:stretch>
        </p:blipFill>
        <p:spPr bwMode="auto">
          <a:xfrm>
            <a:off x="6858016" y="1652106"/>
            <a:ext cx="1006414" cy="2792444"/>
          </a:xfrm>
          <a:prstGeom prst="rect">
            <a:avLst/>
          </a:prstGeom>
          <a:noFill/>
        </p:spPr>
      </p:pic>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4098"/>
                                        </p:tgtEl>
                                        <p:attrNameLst>
                                          <p:attrName>style.visibility</p:attrName>
                                        </p:attrNameLst>
                                      </p:cBhvr>
                                      <p:to>
                                        <p:strVal val="visible"/>
                                      </p:to>
                                    </p:set>
                                    <p:anim calcmode="lin" valueType="num">
                                      <p:cBhvr additive="base">
                                        <p:cTn id="11" dur="500" fill="hold"/>
                                        <p:tgtEl>
                                          <p:spTgt spid="4098"/>
                                        </p:tgtEl>
                                        <p:attrNameLst>
                                          <p:attrName>ppt_x</p:attrName>
                                        </p:attrNameLst>
                                      </p:cBhvr>
                                      <p:tavLst>
                                        <p:tav tm="0">
                                          <p:val>
                                            <p:strVal val="#ppt_x"/>
                                          </p:val>
                                        </p:tav>
                                        <p:tav tm="100000">
                                          <p:val>
                                            <p:strVal val="#ppt_x"/>
                                          </p:val>
                                        </p:tav>
                                      </p:tavLst>
                                    </p:anim>
                                    <p:anim calcmode="lin" valueType="num">
                                      <p:cBhvr additive="base">
                                        <p:cTn id="12" dur="500" fill="hold"/>
                                        <p:tgtEl>
                                          <p:spTgt spid="409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ox(in)">
                                      <p:cBhvr>
                                        <p:cTn id="1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kt">
  <a:themeElements>
    <a:clrScheme name="Aspek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k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k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221</TotalTime>
  <Words>559</Words>
  <Application>Microsoft Office PowerPoint</Application>
  <PresentationFormat>Předvádění na obrazovce (4:3)</PresentationFormat>
  <Paragraphs>28</Paragraphs>
  <Slides>11</Slides>
  <Notes>0</Notes>
  <HiddenSlides>0</HiddenSlides>
  <MMClips>0</MMClips>
  <ScaleCrop>false</ScaleCrop>
  <HeadingPairs>
    <vt:vector size="4" baseType="variant">
      <vt:variant>
        <vt:lpstr>Motiv</vt:lpstr>
      </vt:variant>
      <vt:variant>
        <vt:i4>1</vt:i4>
      </vt:variant>
      <vt:variant>
        <vt:lpstr>Nadpisy snímků</vt:lpstr>
      </vt:variant>
      <vt:variant>
        <vt:i4>11</vt:i4>
      </vt:variant>
    </vt:vector>
  </HeadingPairs>
  <TitlesOfParts>
    <vt:vector size="12" baseType="lpstr">
      <vt:lpstr>Aspekt</vt:lpstr>
      <vt:lpstr>Vánoční prezentace</vt:lpstr>
      <vt:lpstr>Lití olova</vt:lpstr>
      <vt:lpstr>Rybí šupiny</vt:lpstr>
      <vt:lpstr>Krájení jablka</vt:lpstr>
      <vt:lpstr>Zlaté prasátko</vt:lpstr>
      <vt:lpstr>Pouštění lodiček</vt:lpstr>
      <vt:lpstr>Barborky</vt:lpstr>
      <vt:lpstr>Střevíc</vt:lpstr>
      <vt:lpstr>Knedlík</vt:lpstr>
      <vt:lpstr>Půst</vt:lpstr>
      <vt:lpstr>Konec</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Vánoční prezentace</dc:title>
  <dc:creator>Admin</dc:creator>
  <cp:lastModifiedBy>Admin</cp:lastModifiedBy>
  <cp:revision>24</cp:revision>
  <dcterms:created xsi:type="dcterms:W3CDTF">2009-11-29T19:03:37Z</dcterms:created>
  <dcterms:modified xsi:type="dcterms:W3CDTF">2009-12-08T19:23:27Z</dcterms:modified>
</cp:coreProperties>
</file>